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375" r:id="rId3"/>
    <p:sldId id="370" r:id="rId4"/>
    <p:sldId id="302" r:id="rId5"/>
    <p:sldId id="376" r:id="rId6"/>
    <p:sldId id="372" r:id="rId7"/>
    <p:sldId id="262" r:id="rId8"/>
    <p:sldId id="378" r:id="rId9"/>
    <p:sldId id="392" r:id="rId10"/>
    <p:sldId id="377" r:id="rId11"/>
    <p:sldId id="379" r:id="rId12"/>
    <p:sldId id="393" r:id="rId13"/>
    <p:sldId id="383" r:id="rId14"/>
    <p:sldId id="384" r:id="rId15"/>
    <p:sldId id="385" r:id="rId16"/>
    <p:sldId id="387" r:id="rId17"/>
    <p:sldId id="390" r:id="rId18"/>
    <p:sldId id="388" r:id="rId19"/>
    <p:sldId id="395" r:id="rId20"/>
    <p:sldId id="365" r:id="rId21"/>
    <p:sldId id="394" r:id="rId22"/>
    <p:sldId id="389" r:id="rId23"/>
  </p:sldIdLst>
  <p:sldSz cx="24384000" cy="13716000"/>
  <p:notesSz cx="6858000" cy="9144000"/>
  <p:defaultTextStyle>
    <a:defPPr>
      <a:defRPr lang="en-US"/>
    </a:defPPr>
    <a:lvl1pPr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1pPr>
    <a:lvl2pPr marL="457200" indent="-2286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2pPr>
    <a:lvl3pPr marL="914400" indent="-4572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3pPr>
    <a:lvl4pPr marL="1371600" indent="-6858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4pPr>
    <a:lvl5pPr marL="1828800" indent="-914400" algn="l" defTabSz="825500" rtl="0" eaLnBrk="0" fontAlgn="base" hangingPunct="0">
      <a:spcBef>
        <a:spcPct val="0"/>
      </a:spcBef>
      <a:spcAft>
        <a:spcPct val="0"/>
      </a:spcAft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5pPr>
    <a:lvl6pPr marL="2286000" algn="l" defTabSz="914400" rtl="0" eaLnBrk="1" latinLnBrk="0" hangingPunct="1"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6pPr>
    <a:lvl7pPr marL="2743200" algn="l" defTabSz="914400" rtl="0" eaLnBrk="1" latinLnBrk="0" hangingPunct="1"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7pPr>
    <a:lvl8pPr marL="3200400" algn="l" defTabSz="914400" rtl="0" eaLnBrk="1" latinLnBrk="0" hangingPunct="1"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8pPr>
    <a:lvl9pPr marL="3657600" algn="l" defTabSz="914400" rtl="0" eaLnBrk="1" latinLnBrk="0" hangingPunct="1">
      <a:defRPr sz="2000" kern="1200">
        <a:solidFill>
          <a:srgbClr val="74808C"/>
        </a:solidFill>
        <a:latin typeface="Poppins"/>
        <a:ea typeface="Poppins"/>
        <a:cs typeface="Poppins"/>
        <a:sym typeface="Poppi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3088"/>
    <a:srgbClr val="FFFFFF"/>
    <a:srgbClr val="EF8020"/>
    <a:srgbClr val="1F1F1F"/>
    <a:srgbClr val="F3F2F1"/>
    <a:srgbClr val="5E2A78"/>
    <a:srgbClr val="FFC000"/>
    <a:srgbClr val="E6E6E6"/>
    <a:srgbClr val="DBD8DD"/>
    <a:srgbClr val="03D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74" autoAdjust="0"/>
    <p:restoredTop sz="92743"/>
  </p:normalViewPr>
  <p:slideViewPr>
    <p:cSldViewPr showGuides="1">
      <p:cViewPr varScale="1">
        <p:scale>
          <a:sx n="34" d="100"/>
          <a:sy n="34" d="100"/>
        </p:scale>
        <p:origin x="1128" y="60"/>
      </p:cViewPr>
      <p:guideLst/>
    </p:cSldViewPr>
  </p:slideViewPr>
  <p:outlineViewPr>
    <p:cViewPr>
      <p:scale>
        <a:sx n="33" d="100"/>
        <a:sy n="33" d="100"/>
      </p:scale>
      <p:origin x="0" y="-92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DC213A7-16A5-814C-ACBA-BE16E4DF58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defRPr sz="1200"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6422B8-D0B5-C14E-85D3-97F52CA018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defRPr sz="1200"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</a:lstStyle>
          <a:p>
            <a:pPr>
              <a:defRPr/>
            </a:pPr>
            <a:fld id="{3C80C88B-0730-7645-9EB2-3646EAF114B0}" type="datetimeFigureOut">
              <a:rPr lang="en-US" altLang="en-US"/>
              <a:pPr>
                <a:defRPr/>
              </a:pPr>
              <a:t>7/20/2021</a:t>
            </a:fld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BF994-FBF7-314B-977A-1FCCA773AE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defRPr sz="1200"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33402-169A-3146-B33E-FB0BD90399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sz="1200"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</a:lstStyle>
          <a:p>
            <a:pPr>
              <a:defRPr/>
            </a:pPr>
            <a:fld id="{EF07ABDA-7538-A441-9152-6C797C076F68}" type="slidenum">
              <a:rPr lang="en-US" altLang="en-US"/>
              <a:pPr>
                <a:defRPr/>
              </a:pPr>
              <a:t>‹nº›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0355D674-1AE1-6648-AC93-372A81D62F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55895CDA-C751-6E41-BB8C-E18260B9A31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 noProof="0">
                <a:sym typeface="Helvetica Neue" charset="0"/>
              </a:rPr>
              <a:t>Click to edit Master text styles</a:t>
            </a:r>
          </a:p>
          <a:p>
            <a:pPr lvl="1"/>
            <a:r>
              <a:rPr lang="x-none" altLang="x-none" noProof="0">
                <a:sym typeface="Helvetica Neue" charset="0"/>
              </a:rPr>
              <a:t>Second level</a:t>
            </a:r>
          </a:p>
          <a:p>
            <a:pPr lvl="2"/>
            <a:r>
              <a:rPr lang="x-none" altLang="x-none" noProof="0">
                <a:sym typeface="Helvetica Neue" charset="0"/>
              </a:rPr>
              <a:t>Third level</a:t>
            </a:r>
          </a:p>
          <a:p>
            <a:pPr lvl="3"/>
            <a:r>
              <a:rPr lang="x-none" altLang="x-none" noProof="0">
                <a:sym typeface="Helvetica Neue" charset="0"/>
              </a:rPr>
              <a:t>Fourth level</a:t>
            </a:r>
          </a:p>
          <a:p>
            <a:pPr lvl="4"/>
            <a:r>
              <a:rPr lang="x-none" altLang="x-none" noProof="0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panose="02000503000000020004" pitchFamily="2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5068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296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2996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1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4792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607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3859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6867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747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760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1713" y="1729334"/>
            <a:ext cx="19504148" cy="2178050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1713" y="4121696"/>
            <a:ext cx="20477162" cy="7019925"/>
          </a:xfrm>
        </p:spPr>
        <p:txBody>
          <a:bodyPr/>
          <a:lstStyle>
            <a:lvl1pPr algn="just">
              <a:lnSpc>
                <a:spcPct val="180000"/>
              </a:lnSpc>
              <a:defRPr sz="2200"/>
            </a:lvl1pPr>
            <a:lvl2pPr algn="just">
              <a:lnSpc>
                <a:spcPct val="180000"/>
              </a:lnSpc>
              <a:defRPr sz="2200"/>
            </a:lvl2pPr>
            <a:lvl3pPr algn="just">
              <a:lnSpc>
                <a:spcPct val="180000"/>
              </a:lnSpc>
              <a:defRPr sz="2200"/>
            </a:lvl3pPr>
            <a:lvl4pPr algn="just">
              <a:lnSpc>
                <a:spcPct val="180000"/>
              </a:lnSpc>
              <a:defRPr sz="2200"/>
            </a:lvl4pPr>
            <a:lvl5pPr algn="just">
              <a:lnSpc>
                <a:spcPct val="180000"/>
              </a:lnSpc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7D4B15F-E954-6347-A264-4F62D35A9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488525" y="12347575"/>
            <a:ext cx="895350" cy="4826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  <a:sym typeface="Poppins" charset="0"/>
              </a:defRPr>
            </a:lvl1pPr>
          </a:lstStyle>
          <a:p>
            <a:pPr>
              <a:defRPr/>
            </a:pPr>
            <a:fld id="{1F5F11CB-66FF-F243-A89C-07B7CCF62532}" type="slidenum">
              <a:rPr lang="x-none" altLang="x-none"/>
              <a:pPr>
                <a:defRPr/>
              </a:pPr>
              <a:t>‹nº›</a:t>
            </a:fld>
            <a:endParaRPr lang="x-none" altLang="x-none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83B3F37D-329E-5A47-84EF-F54EA89A8829}"/>
              </a:ext>
            </a:extLst>
          </p:cNvPr>
          <p:cNvGrpSpPr/>
          <p:nvPr userDrawn="1"/>
        </p:nvGrpSpPr>
        <p:grpSpPr>
          <a:xfrm>
            <a:off x="1966864" y="12042576"/>
            <a:ext cx="2206145" cy="825937"/>
            <a:chOff x="5233327" y="11805083"/>
            <a:chExt cx="2206145" cy="825937"/>
          </a:xfrm>
        </p:grpSpPr>
        <p:sp>
          <p:nvSpPr>
            <p:cNvPr id="8" name="Text Box 3">
              <a:extLst>
                <a:ext uri="{FF2B5EF4-FFF2-40B4-BE49-F238E27FC236}">
                  <a16:creationId xmlns:a16="http://schemas.microsoft.com/office/drawing/2014/main" id="{524A4CFC-4FB5-9241-90A5-2D5A3A83571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79232" y="11805083"/>
              <a:ext cx="2160240" cy="558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defRPr/>
              </a:pPr>
              <a:r>
                <a:rPr lang="en-US" altLang="x-none" sz="2800" b="1" dirty="0">
                  <a:solidFill>
                    <a:schemeClr val="accent2"/>
                  </a:solidFill>
                  <a:latin typeface="Montserrat" pitchFamily="2" charset="0"/>
                  <a:ea typeface="Montserrat Semi" charset="0"/>
                  <a:cs typeface="Montserrat Semi" charset="0"/>
                  <a:sym typeface="Poppins Medium" charset="0"/>
                </a:rPr>
                <a:t>i</a:t>
              </a:r>
              <a:r>
                <a:rPr lang="en-US" altLang="x-none" sz="2800" b="1" dirty="0">
                  <a:solidFill>
                    <a:srgbClr val="1F1F1F"/>
                  </a:solidFill>
                  <a:latin typeface="Montserrat" pitchFamily="2" charset="0"/>
                  <a:ea typeface="Montserrat Semi" charset="0"/>
                  <a:cs typeface="Montserrat Semi" charset="0"/>
                  <a:sym typeface="Poppins Medium" charset="0"/>
                </a:rPr>
                <a:t>DESIGN</a:t>
              </a:r>
              <a:endParaRPr lang="x-none" altLang="x-none" sz="2800" b="1" dirty="0">
                <a:solidFill>
                  <a:srgbClr val="1F1F1F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endParaRPr>
            </a:p>
          </p:txBody>
        </p:sp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A0F5275C-F4C3-6A4E-B56A-3F82F93A0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327" y="12150889"/>
              <a:ext cx="2206145" cy="480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80000"/>
                </a:lnSpc>
              </a:pPr>
              <a:r>
                <a:rPr lang="en-US" altLang="en-US" sz="1400" dirty="0">
                  <a:solidFill>
                    <a:srgbClr val="1F1F1F"/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by HiSlide.io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582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460864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863408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2265952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7668497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460864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863408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2265952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7668497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FCA90DA0-7874-D848-9119-211643A3990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488525" y="12347575"/>
            <a:ext cx="895350" cy="4826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  <a:sym typeface="Poppins" charset="0"/>
              </a:defRPr>
            </a:lvl1pPr>
          </a:lstStyle>
          <a:p>
            <a:pPr>
              <a:defRPr/>
            </a:pPr>
            <a:fld id="{940B65F3-2F1C-284B-A1DA-7C1113C042C7}" type="slidenum">
              <a:rPr lang="x-none" altLang="x-none"/>
              <a:pPr>
                <a:defRPr/>
              </a:pPr>
              <a:t>‹nº›</a:t>
            </a:fld>
            <a:endParaRPr lang="x-none" altLang="x-none"/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64E5517-DA29-FE42-80B1-2ED537EBE986}"/>
              </a:ext>
            </a:extLst>
          </p:cNvPr>
          <p:cNvGrpSpPr/>
          <p:nvPr userDrawn="1"/>
        </p:nvGrpSpPr>
        <p:grpSpPr>
          <a:xfrm>
            <a:off x="1966864" y="12042576"/>
            <a:ext cx="2206145" cy="825937"/>
            <a:chOff x="5233327" y="11805083"/>
            <a:chExt cx="2206145" cy="825937"/>
          </a:xfrm>
        </p:grpSpPr>
        <p:sp>
          <p:nvSpPr>
            <p:cNvPr id="21" name="Text Box 3">
              <a:extLst>
                <a:ext uri="{FF2B5EF4-FFF2-40B4-BE49-F238E27FC236}">
                  <a16:creationId xmlns:a16="http://schemas.microsoft.com/office/drawing/2014/main" id="{F3AE5661-0260-2B47-8089-B6424375E32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79232" y="11805083"/>
              <a:ext cx="2160240" cy="558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defRPr/>
              </a:pPr>
              <a:r>
                <a:rPr lang="en-US" altLang="x-none" sz="2800" b="1" dirty="0">
                  <a:solidFill>
                    <a:schemeClr val="accent2"/>
                  </a:solidFill>
                  <a:latin typeface="Montserrat" pitchFamily="2" charset="0"/>
                  <a:ea typeface="Montserrat Semi" charset="0"/>
                  <a:cs typeface="Montserrat Semi" charset="0"/>
                  <a:sym typeface="Poppins Medium" charset="0"/>
                </a:rPr>
                <a:t>i</a:t>
              </a:r>
              <a:r>
                <a:rPr lang="en-US" altLang="x-none" sz="2800" b="1" dirty="0">
                  <a:solidFill>
                    <a:srgbClr val="1F1F1F"/>
                  </a:solidFill>
                  <a:latin typeface="Montserrat" pitchFamily="2" charset="0"/>
                  <a:ea typeface="Montserrat Semi" charset="0"/>
                  <a:cs typeface="Montserrat Semi" charset="0"/>
                  <a:sym typeface="Poppins Medium" charset="0"/>
                </a:rPr>
                <a:t>DESIGN</a:t>
              </a:r>
              <a:endParaRPr lang="x-none" altLang="x-none" sz="2800" b="1" dirty="0">
                <a:solidFill>
                  <a:srgbClr val="1F1F1F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endParaRPr>
            </a:p>
          </p:txBody>
        </p:sp>
        <p:sp>
          <p:nvSpPr>
            <p:cNvPr id="22" name="Rectangle 1">
              <a:extLst>
                <a:ext uri="{FF2B5EF4-FFF2-40B4-BE49-F238E27FC236}">
                  <a16:creationId xmlns:a16="http://schemas.microsoft.com/office/drawing/2014/main" id="{C7D14BDD-7D76-9649-A6BC-794C95401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327" y="12150889"/>
              <a:ext cx="2206145" cy="480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80000"/>
                </a:lnSpc>
              </a:pPr>
              <a:r>
                <a:rPr lang="en-US" altLang="en-US" sz="1400" dirty="0">
                  <a:solidFill>
                    <a:srgbClr val="1F1F1F"/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by HiSlide.io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8276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460864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863408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2265952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7668497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460864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863408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2265952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7668497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494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476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Dark bg +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A77C488-9E39-BE4D-A77E-8DD664268068}"/>
              </a:ext>
            </a:extLst>
          </p:cNvPr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rgbClr val="1F1F1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1713" y="1729334"/>
            <a:ext cx="19504148" cy="2178050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rgbClr val="EEEBF0"/>
                </a:solidFill>
                <a:latin typeface="Montserrat" pitchFamily="2" charset="0"/>
                <a:ea typeface="Montserrat" pitchFamily="2" charset="0"/>
                <a:cs typeface="Montserrat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1713" y="4121696"/>
            <a:ext cx="20477162" cy="7019925"/>
          </a:xfrm>
        </p:spPr>
        <p:txBody>
          <a:bodyPr/>
          <a:lstStyle>
            <a:lvl1pPr algn="just">
              <a:lnSpc>
                <a:spcPct val="180000"/>
              </a:lnSpc>
              <a:defRPr sz="2200"/>
            </a:lvl1pPr>
            <a:lvl2pPr algn="just">
              <a:lnSpc>
                <a:spcPct val="180000"/>
              </a:lnSpc>
              <a:defRPr sz="2200"/>
            </a:lvl2pPr>
            <a:lvl3pPr algn="just">
              <a:lnSpc>
                <a:spcPct val="180000"/>
              </a:lnSpc>
              <a:defRPr sz="2200"/>
            </a:lvl3pPr>
            <a:lvl4pPr algn="just">
              <a:lnSpc>
                <a:spcPct val="180000"/>
              </a:lnSpc>
              <a:defRPr sz="2200"/>
            </a:lvl4pPr>
            <a:lvl5pPr algn="just">
              <a:lnSpc>
                <a:spcPct val="180000"/>
              </a:lnSpc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7D4B15F-E954-6347-A264-4F62D35A9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488525" y="12347575"/>
            <a:ext cx="895350" cy="4826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  <a:sym typeface="Poppins" charset="0"/>
              </a:defRPr>
            </a:lvl1pPr>
          </a:lstStyle>
          <a:p>
            <a:pPr>
              <a:defRPr/>
            </a:pPr>
            <a:fld id="{1F5F11CB-66FF-F243-A89C-07B7CCF62532}" type="slidenum">
              <a:rPr lang="x-none" altLang="x-none"/>
              <a:pPr>
                <a:defRPr/>
              </a:pPr>
              <a:t>‹nº›</a:t>
            </a:fld>
            <a:endParaRPr lang="x-none" altLang="x-none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F89C6CD-A432-9D43-819F-4F7C43E2E103}"/>
              </a:ext>
            </a:extLst>
          </p:cNvPr>
          <p:cNvGrpSpPr/>
          <p:nvPr userDrawn="1"/>
        </p:nvGrpSpPr>
        <p:grpSpPr>
          <a:xfrm>
            <a:off x="1966864" y="12042576"/>
            <a:ext cx="2206145" cy="775347"/>
            <a:chOff x="5233327" y="11805083"/>
            <a:chExt cx="2206145" cy="775347"/>
          </a:xfrm>
        </p:grpSpPr>
        <p:sp>
          <p:nvSpPr>
            <p:cNvPr id="9" name="Text Box 3">
              <a:extLst>
                <a:ext uri="{FF2B5EF4-FFF2-40B4-BE49-F238E27FC236}">
                  <a16:creationId xmlns:a16="http://schemas.microsoft.com/office/drawing/2014/main" id="{14DB09F3-C0B0-C64F-9EE5-548C7E1EE42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79232" y="11805083"/>
              <a:ext cx="2160240" cy="558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defRPr/>
              </a:pPr>
              <a:r>
                <a:rPr lang="en-US" altLang="x-none" sz="2800" b="1" dirty="0">
                  <a:solidFill>
                    <a:schemeClr val="accent2"/>
                  </a:solidFill>
                  <a:latin typeface="Montserrat" pitchFamily="2" charset="0"/>
                  <a:ea typeface="Montserrat Semi" charset="0"/>
                  <a:cs typeface="Montserrat Semi" charset="0"/>
                  <a:sym typeface="Poppins Medium" charset="0"/>
                </a:rPr>
                <a:t>i</a:t>
              </a:r>
              <a:r>
                <a:rPr lang="en-US" altLang="x-none" sz="2800" b="1" dirty="0">
                  <a:solidFill>
                    <a:schemeClr val="tx1"/>
                  </a:solidFill>
                  <a:latin typeface="Montserrat" pitchFamily="2" charset="0"/>
                  <a:ea typeface="Montserrat Semi" charset="0"/>
                  <a:cs typeface="Montserrat Semi" charset="0"/>
                  <a:sym typeface="Poppins Medium" charset="0"/>
                </a:rPr>
                <a:t>DESIGN</a:t>
              </a:r>
              <a:endParaRPr lang="x-none" altLang="x-none" sz="2800" b="1" dirty="0">
                <a:solidFill>
                  <a:schemeClr val="tx1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97002270-C4AA-A143-9416-C51E5FD92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327" y="12150889"/>
              <a:ext cx="2206145" cy="429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80000"/>
                </a:lnSpc>
              </a:pPr>
              <a:r>
                <a:rPr lang="en-US" altLang="en-US" sz="1400" dirty="0">
                  <a:solidFill>
                    <a:schemeClr val="tx1"/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by HiSlide.io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582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D9A251-B091-0448-A32D-A856676C28BE}"/>
              </a:ext>
            </a:extLst>
          </p:cNvPr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rgbClr val="1F1F1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08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with photo (dark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72ECBD9-E7B1-9D4F-A815-2764D70AB758}"/>
              </a:ext>
            </a:extLst>
          </p:cNvPr>
          <p:cNvSpPr/>
          <p:nvPr userDrawn="1"/>
        </p:nvSpPr>
        <p:spPr bwMode="auto">
          <a:xfrm>
            <a:off x="0" y="0"/>
            <a:ext cx="24407564" cy="13716000"/>
          </a:xfrm>
          <a:prstGeom prst="rect">
            <a:avLst/>
          </a:prstGeom>
          <a:solidFill>
            <a:srgbClr val="1F1F1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460864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863408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2265952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7668497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460864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863408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2265952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7668497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FCA90DA0-7874-D848-9119-211643A3990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488525" y="12347575"/>
            <a:ext cx="895350" cy="48260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accent2"/>
                </a:solidFill>
                <a:latin typeface="Montserrat" charset="0"/>
                <a:ea typeface="Montserrat" charset="0"/>
                <a:cs typeface="Montserrat" charset="0"/>
                <a:sym typeface="Poppins" charset="0"/>
              </a:defRPr>
            </a:lvl1pPr>
          </a:lstStyle>
          <a:p>
            <a:pPr>
              <a:defRPr/>
            </a:pPr>
            <a:fld id="{940B65F3-2F1C-284B-A1DA-7C1113C042C7}" type="slidenum">
              <a:rPr lang="x-none" altLang="x-none"/>
              <a:pPr>
                <a:defRPr/>
              </a:pPr>
              <a:t>‹nº›</a:t>
            </a:fld>
            <a:endParaRPr lang="x-none" altLang="x-none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8DDC257-F6D5-7840-AA98-F56DC43B96D7}"/>
              </a:ext>
            </a:extLst>
          </p:cNvPr>
          <p:cNvGrpSpPr/>
          <p:nvPr userDrawn="1"/>
        </p:nvGrpSpPr>
        <p:grpSpPr>
          <a:xfrm>
            <a:off x="1966864" y="12042576"/>
            <a:ext cx="2206145" cy="775347"/>
            <a:chOff x="5233327" y="11805083"/>
            <a:chExt cx="2206145" cy="775347"/>
          </a:xfrm>
        </p:grpSpPr>
        <p:sp>
          <p:nvSpPr>
            <p:cNvPr id="22" name="Text Box 3">
              <a:extLst>
                <a:ext uri="{FF2B5EF4-FFF2-40B4-BE49-F238E27FC236}">
                  <a16:creationId xmlns:a16="http://schemas.microsoft.com/office/drawing/2014/main" id="{2E07DC6D-5877-F340-9F2C-E57C8FAA6AF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79232" y="11805083"/>
              <a:ext cx="2160240" cy="558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defRPr/>
              </a:pPr>
              <a:r>
                <a:rPr lang="en-US" altLang="x-none" sz="2800" b="1" dirty="0">
                  <a:solidFill>
                    <a:schemeClr val="accent2"/>
                  </a:solidFill>
                  <a:latin typeface="Montserrat" pitchFamily="2" charset="0"/>
                  <a:ea typeface="Montserrat Semi" charset="0"/>
                  <a:cs typeface="Montserrat Semi" charset="0"/>
                  <a:sym typeface="Poppins Medium" charset="0"/>
                </a:rPr>
                <a:t>i</a:t>
              </a:r>
              <a:r>
                <a:rPr lang="en-US" altLang="x-none" sz="2800" b="1" dirty="0">
                  <a:solidFill>
                    <a:schemeClr val="tx1"/>
                  </a:solidFill>
                  <a:latin typeface="Montserrat" pitchFamily="2" charset="0"/>
                  <a:ea typeface="Montserrat Semi" charset="0"/>
                  <a:cs typeface="Montserrat Semi" charset="0"/>
                  <a:sym typeface="Poppins Medium" charset="0"/>
                </a:rPr>
                <a:t>DESIGN</a:t>
              </a:r>
              <a:endParaRPr lang="x-none" altLang="x-none" sz="2800" b="1" dirty="0">
                <a:solidFill>
                  <a:schemeClr val="tx1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endParaRPr>
            </a:p>
          </p:txBody>
        </p:sp>
        <p:sp>
          <p:nvSpPr>
            <p:cNvPr id="23" name="Rectangle 1">
              <a:extLst>
                <a:ext uri="{FF2B5EF4-FFF2-40B4-BE49-F238E27FC236}">
                  <a16:creationId xmlns:a16="http://schemas.microsoft.com/office/drawing/2014/main" id="{E9152C75-24A4-CA41-AF28-22AA1E80E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327" y="12150889"/>
              <a:ext cx="2206145" cy="429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80000"/>
                </a:lnSpc>
              </a:pPr>
              <a:r>
                <a:rPr lang="en-US" altLang="en-US" sz="1400" dirty="0">
                  <a:solidFill>
                    <a:schemeClr val="tx1"/>
                  </a:solidFill>
                  <a:latin typeface="Open Sans" panose="020B0606030504020204" pitchFamily="34" charset="0"/>
                  <a:cs typeface="Open Sans" panose="020B0606030504020204" pitchFamily="34" charset="0"/>
                </a:rPr>
                <a:t>by HiSlide.io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5059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with photo (dark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D0949DA-A082-C14F-8753-B68AD02AFDDE}"/>
              </a:ext>
            </a:extLst>
          </p:cNvPr>
          <p:cNvSpPr/>
          <p:nvPr userDrawn="1"/>
        </p:nvSpPr>
        <p:spPr bwMode="auto">
          <a:xfrm>
            <a:off x="0" y="0"/>
            <a:ext cx="24384000" cy="13716000"/>
          </a:xfrm>
          <a:prstGeom prst="rect">
            <a:avLst/>
          </a:prstGeom>
          <a:solidFill>
            <a:srgbClr val="1F1F1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460864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863408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2265952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7668497" y="1008282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460864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863408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2265952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7668497" y="6497960"/>
            <a:ext cx="5113337" cy="5111750"/>
          </a:xfrm>
          <a:solidFill>
            <a:schemeClr val="accent1"/>
          </a:solidFill>
        </p:spPr>
        <p:txBody>
          <a:bodyPr/>
          <a:lstStyle/>
          <a:p>
            <a:pPr lvl="0"/>
            <a:endParaRPr lang="en-US" noProof="0" dirty="0">
              <a:sym typeface="Poppi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0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B937AA2-5909-6C4E-A497-B80DDD3D493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120900" y="2278063"/>
            <a:ext cx="20627975" cy="217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oppins Medium" charset="0"/>
              </a:rPr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2DBFEBA-B569-4D48-BB4C-6FF13D78D11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271713" y="4670425"/>
            <a:ext cx="20477162" cy="701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x-none">
                <a:sym typeface="Poppins" charset="0"/>
              </a:rPr>
              <a:t>Click to edit Master text styles</a:t>
            </a:r>
          </a:p>
          <a:p>
            <a:pPr lvl="1"/>
            <a:r>
              <a:rPr lang="x-none" altLang="x-none" dirty="0">
                <a:sym typeface="Poppins" charset="0"/>
              </a:rPr>
              <a:t>Second level</a:t>
            </a:r>
          </a:p>
          <a:p>
            <a:pPr lvl="2"/>
            <a:r>
              <a:rPr lang="x-none" altLang="x-none" dirty="0">
                <a:sym typeface="Poppins" charset="0"/>
              </a:rPr>
              <a:t>Third level</a:t>
            </a:r>
          </a:p>
          <a:p>
            <a:pPr lvl="3"/>
            <a:r>
              <a:rPr lang="x-none" altLang="x-none" dirty="0">
                <a:sym typeface="Poppins" charset="0"/>
              </a:rPr>
              <a:t>Fourth level</a:t>
            </a:r>
          </a:p>
          <a:p>
            <a:pPr lvl="4"/>
            <a:r>
              <a:rPr lang="x-none" altLang="x-none" dirty="0">
                <a:sym typeface="Poppins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0" r:id="rId3"/>
    <p:sldLayoutId id="2147483881" r:id="rId4"/>
    <p:sldLayoutId id="2147483887" r:id="rId5"/>
    <p:sldLayoutId id="2147483884" r:id="rId6"/>
    <p:sldLayoutId id="2147483885" r:id="rId7"/>
    <p:sldLayoutId id="2147483886" r:id="rId8"/>
  </p:sldLayoutIdLst>
  <p:txStyles>
    <p:titleStyle>
      <a:lvl1pPr algn="l" defTabSz="825500" rtl="0" eaLnBrk="0" fontAlgn="base" hangingPunct="0">
        <a:spcBef>
          <a:spcPct val="0"/>
        </a:spcBef>
        <a:spcAft>
          <a:spcPct val="0"/>
        </a:spcAft>
        <a:defRPr sz="10000" b="1" kern="1200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1pPr>
      <a:lvl2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2pPr>
      <a:lvl3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3pPr>
      <a:lvl4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4pPr>
      <a:lvl5pPr algn="l" defTabSz="825500" rtl="0" eaLnBrk="0" fontAlgn="base" hangingPunct="0">
        <a:spcBef>
          <a:spcPct val="0"/>
        </a:spcBef>
        <a:spcAft>
          <a:spcPct val="0"/>
        </a:spcAft>
        <a:defRPr sz="10000" b="1">
          <a:solidFill>
            <a:schemeClr val="bg1"/>
          </a:solidFill>
          <a:latin typeface="Montserrat Semi" charset="0"/>
          <a:ea typeface="Montserrat Semi" charset="0"/>
          <a:cs typeface="Montserrat Semi" charset="0"/>
          <a:sym typeface="Poppins Medium"/>
        </a:defRPr>
      </a:lvl5pPr>
      <a:lvl6pPr marL="4572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6pPr>
      <a:lvl7pPr marL="9144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7pPr>
      <a:lvl8pPr marL="13716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8pPr>
      <a:lvl9pPr marL="1828800" algn="l" defTabSz="825500" rtl="0" fontAlgn="base" hangingPunct="0">
        <a:lnSpc>
          <a:spcPct val="80000"/>
        </a:lnSpc>
        <a:spcBef>
          <a:spcPct val="0"/>
        </a:spcBef>
        <a:spcAft>
          <a:spcPct val="0"/>
        </a:spcAft>
        <a:defRPr sz="10000">
          <a:solidFill>
            <a:srgbClr val="272D30"/>
          </a:solidFill>
          <a:latin typeface="Poppins Medium" charset="0"/>
          <a:ea typeface="Poppins Medium" charset="0"/>
          <a:cs typeface="Poppins Medium" charset="0"/>
          <a:sym typeface="Poppins Medium" charset="0"/>
        </a:defRPr>
      </a:lvl9pPr>
    </p:titleStyle>
    <p:bodyStyle>
      <a:lvl1pPr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kern="1200">
          <a:solidFill>
            <a:schemeClr val="bg2"/>
          </a:solidFill>
          <a:latin typeface="Open Sans" charset="0"/>
          <a:ea typeface="Open Sans" charset="0"/>
          <a:cs typeface="Open Sans" charset="0"/>
          <a:sym typeface="Poppins"/>
        </a:defRPr>
      </a:lvl1pPr>
      <a:lvl2pPr indent="228600"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kern="1200">
          <a:solidFill>
            <a:schemeClr val="bg2"/>
          </a:solidFill>
          <a:latin typeface="Open Sans" charset="0"/>
          <a:ea typeface="Open Sans" charset="0"/>
          <a:cs typeface="Open Sans" charset="0"/>
          <a:sym typeface="Poppins"/>
        </a:defRPr>
      </a:lvl2pPr>
      <a:lvl3pPr indent="457200"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kern="1200">
          <a:solidFill>
            <a:schemeClr val="bg2"/>
          </a:solidFill>
          <a:latin typeface="Open Sans" charset="0"/>
          <a:ea typeface="Open Sans" charset="0"/>
          <a:cs typeface="Open Sans" charset="0"/>
          <a:sym typeface="Poppins"/>
        </a:defRPr>
      </a:lvl3pPr>
      <a:lvl4pPr indent="685800"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kern="1200">
          <a:solidFill>
            <a:schemeClr val="bg2"/>
          </a:solidFill>
          <a:latin typeface="Open Sans" charset="0"/>
          <a:ea typeface="Open Sans" charset="0"/>
          <a:cs typeface="Open Sans" charset="0"/>
          <a:sym typeface="Poppins"/>
        </a:defRPr>
      </a:lvl4pPr>
      <a:lvl5pPr indent="914400" algn="l" defTabSz="825500" rtl="0" eaLnBrk="0" fontAlgn="base" hangingPunct="0">
        <a:lnSpc>
          <a:spcPct val="180000"/>
        </a:lnSpc>
        <a:spcBef>
          <a:spcPct val="0"/>
        </a:spcBef>
        <a:spcAft>
          <a:spcPct val="0"/>
        </a:spcAft>
        <a:defRPr sz="2200" kern="1200">
          <a:solidFill>
            <a:schemeClr val="bg2"/>
          </a:solidFill>
          <a:latin typeface="Open Sans" charset="0"/>
          <a:ea typeface="Open Sans" charset="0"/>
          <a:cs typeface="Open Sans" charset="0"/>
          <a:sym typeface="Poppin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svg"/><Relationship Id="rId2" Type="http://schemas.openxmlformats.org/officeDocument/2006/relationships/image" Target="../media/image2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sv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6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7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Relationship Id="rId9" Type="http://schemas.openxmlformats.org/officeDocument/2006/relationships/image" Target="../media/image4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xx.com.b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2.pn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 com confiança baixa">
            <a:extLst>
              <a:ext uri="{FF2B5EF4-FFF2-40B4-BE49-F238E27FC236}">
                <a16:creationId xmlns:a16="http://schemas.microsoft.com/office/drawing/2014/main" id="{49EAAF6F-D31F-4709-80AD-95B9BB434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675" y="2845955"/>
            <a:ext cx="12390858" cy="7336866"/>
          </a:xfrm>
          <a:prstGeom prst="rect">
            <a:avLst/>
          </a:prstGeom>
        </p:spPr>
      </p:pic>
      <p:sp>
        <p:nvSpPr>
          <p:cNvPr id="29" name="Triangle"/>
          <p:cNvSpPr/>
          <p:nvPr/>
        </p:nvSpPr>
        <p:spPr>
          <a:xfrm>
            <a:off x="-35918" y="-52355"/>
            <a:ext cx="10816168" cy="1087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47"/>
                </a:lnTo>
                <a:lnTo>
                  <a:pt x="54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0" name="Shape"/>
          <p:cNvSpPr/>
          <p:nvPr/>
        </p:nvSpPr>
        <p:spPr>
          <a:xfrm>
            <a:off x="-5223" y="-21311"/>
            <a:ext cx="7960864" cy="6862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77" y="18"/>
                </a:moveTo>
                <a:lnTo>
                  <a:pt x="21600" y="8941"/>
                </a:lnTo>
                <a:lnTo>
                  <a:pt x="10631" y="21600"/>
                </a:lnTo>
                <a:lnTo>
                  <a:pt x="0" y="9268"/>
                </a:lnTo>
                <a:lnTo>
                  <a:pt x="0" y="0"/>
                </a:lnTo>
                <a:lnTo>
                  <a:pt x="13877" y="18"/>
                </a:lnTo>
                <a:close/>
              </a:path>
            </a:pathLst>
          </a:custGeom>
          <a:solidFill>
            <a:srgbClr val="EF802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1" name="Shape"/>
          <p:cNvSpPr/>
          <p:nvPr/>
        </p:nvSpPr>
        <p:spPr>
          <a:xfrm>
            <a:off x="-9692" y="6835584"/>
            <a:ext cx="8005580" cy="692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392"/>
                </a:moveTo>
                <a:lnTo>
                  <a:pt x="10635" y="0"/>
                </a:lnTo>
                <a:lnTo>
                  <a:pt x="21600" y="12710"/>
                </a:lnTo>
                <a:lnTo>
                  <a:pt x="13715" y="21600"/>
                </a:lnTo>
                <a:lnTo>
                  <a:pt x="19" y="21600"/>
                </a:lnTo>
                <a:lnTo>
                  <a:pt x="0" y="12392"/>
                </a:lnTo>
                <a:close/>
              </a:path>
            </a:pathLst>
          </a:custGeom>
          <a:solidFill>
            <a:srgbClr val="5E2A7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solidFill>
                <a:srgbClr val="7030A0"/>
              </a:solidFill>
            </a:endParaRPr>
          </a:p>
        </p:txBody>
      </p:sp>
      <p:sp>
        <p:nvSpPr>
          <p:cNvPr id="32" name="Triangle"/>
          <p:cNvSpPr/>
          <p:nvPr/>
        </p:nvSpPr>
        <p:spPr>
          <a:xfrm>
            <a:off x="3907383" y="2803987"/>
            <a:ext cx="4064745" cy="8101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68" y="0"/>
                </a:moveTo>
                <a:lnTo>
                  <a:pt x="21600" y="21600"/>
                </a:lnTo>
                <a:lnTo>
                  <a:pt x="0" y="10766"/>
                </a:lnTo>
                <a:lnTo>
                  <a:pt x="21468" y="0"/>
                </a:lnTo>
                <a:close/>
              </a:path>
            </a:pathLst>
          </a:custGeom>
          <a:solidFill>
            <a:srgbClr val="6B30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solidFill>
                <a:srgbClr val="FFC000"/>
              </a:solidFill>
            </a:endParaRPr>
          </a:p>
        </p:txBody>
      </p:sp>
      <p:sp>
        <p:nvSpPr>
          <p:cNvPr id="33" name="Triangle"/>
          <p:cNvSpPr/>
          <p:nvPr/>
        </p:nvSpPr>
        <p:spPr>
          <a:xfrm>
            <a:off x="5003834" y="10880428"/>
            <a:ext cx="5902589" cy="2945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5" y="0"/>
                </a:moveTo>
                <a:lnTo>
                  <a:pt x="21600" y="21600"/>
                </a:lnTo>
                <a:lnTo>
                  <a:pt x="0" y="21529"/>
                </a:lnTo>
                <a:lnTo>
                  <a:pt x="10905" y="0"/>
                </a:lnTo>
                <a:close/>
              </a:path>
            </a:pathLst>
          </a:custGeom>
          <a:solidFill>
            <a:srgbClr val="C1C4C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4" name="Triangle"/>
          <p:cNvSpPr/>
          <p:nvPr/>
        </p:nvSpPr>
        <p:spPr>
          <a:xfrm rot="13500000">
            <a:off x="6262770" y="2167484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solidFill>
                <a:srgbClr val="5E2A78"/>
              </a:solidFill>
            </a:endParaRPr>
          </a:p>
        </p:txBody>
      </p:sp>
      <p:sp>
        <p:nvSpPr>
          <p:cNvPr id="35" name="Triangle"/>
          <p:cNvSpPr/>
          <p:nvPr/>
        </p:nvSpPr>
        <p:spPr>
          <a:xfrm rot="13500000">
            <a:off x="5303774" y="310898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B30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6" name="Triangle"/>
          <p:cNvSpPr/>
          <p:nvPr/>
        </p:nvSpPr>
        <p:spPr>
          <a:xfrm rot="13500000">
            <a:off x="5303774" y="123367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B30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7" name="Triangle"/>
          <p:cNvSpPr/>
          <p:nvPr/>
        </p:nvSpPr>
        <p:spPr>
          <a:xfrm rot="13500000">
            <a:off x="4368834" y="4046633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B30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8" name="Triangle"/>
          <p:cNvSpPr/>
          <p:nvPr/>
        </p:nvSpPr>
        <p:spPr>
          <a:xfrm rot="13500000">
            <a:off x="4368834" y="2171328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9" name="Triangle"/>
          <p:cNvSpPr/>
          <p:nvPr/>
        </p:nvSpPr>
        <p:spPr>
          <a:xfrm rot="13500000">
            <a:off x="4368834" y="32060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E2A7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0" name="Triangle"/>
          <p:cNvSpPr/>
          <p:nvPr/>
        </p:nvSpPr>
        <p:spPr>
          <a:xfrm rot="13500000">
            <a:off x="3433893" y="4971994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B30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1" name="Triangle"/>
          <p:cNvSpPr/>
          <p:nvPr/>
        </p:nvSpPr>
        <p:spPr>
          <a:xfrm rot="13500000">
            <a:off x="3433893" y="3096689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5266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2" name="Triangle"/>
          <p:cNvSpPr/>
          <p:nvPr/>
        </p:nvSpPr>
        <p:spPr>
          <a:xfrm rot="13500000">
            <a:off x="3433893" y="124596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5266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3" name="Triangle"/>
          <p:cNvSpPr/>
          <p:nvPr/>
        </p:nvSpPr>
        <p:spPr>
          <a:xfrm rot="13500000">
            <a:off x="3433893" y="-604755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B30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4" name="Triangle"/>
          <p:cNvSpPr/>
          <p:nvPr/>
        </p:nvSpPr>
        <p:spPr>
          <a:xfrm rot="13500000">
            <a:off x="2474898" y="403434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B30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5" name="Triangle"/>
          <p:cNvSpPr/>
          <p:nvPr/>
        </p:nvSpPr>
        <p:spPr>
          <a:xfrm rot="13500000">
            <a:off x="2474898" y="215903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6" name="Triangle"/>
          <p:cNvSpPr/>
          <p:nvPr/>
        </p:nvSpPr>
        <p:spPr>
          <a:xfrm rot="13500000">
            <a:off x="2474898" y="308315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B30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7" name="Triangle"/>
          <p:cNvSpPr/>
          <p:nvPr/>
        </p:nvSpPr>
        <p:spPr>
          <a:xfrm rot="13500000">
            <a:off x="1515902" y="310898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5266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8" name="Triangle"/>
          <p:cNvSpPr/>
          <p:nvPr/>
        </p:nvSpPr>
        <p:spPr>
          <a:xfrm rot="13500000">
            <a:off x="1515902" y="123367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B30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9" name="Triangle"/>
          <p:cNvSpPr/>
          <p:nvPr/>
        </p:nvSpPr>
        <p:spPr>
          <a:xfrm rot="13500000">
            <a:off x="1515902" y="-61704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50" name="Triangle"/>
          <p:cNvSpPr/>
          <p:nvPr/>
        </p:nvSpPr>
        <p:spPr>
          <a:xfrm rot="13500000">
            <a:off x="579617" y="215822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B30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51" name="Triangle"/>
          <p:cNvSpPr/>
          <p:nvPr/>
        </p:nvSpPr>
        <p:spPr>
          <a:xfrm rot="13500000">
            <a:off x="579617" y="282915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5266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52" name="Triangle"/>
          <p:cNvSpPr/>
          <p:nvPr/>
        </p:nvSpPr>
        <p:spPr>
          <a:xfrm rot="13500000">
            <a:off x="-402090" y="125907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53" name="Triangle"/>
          <p:cNvSpPr/>
          <p:nvPr/>
        </p:nvSpPr>
        <p:spPr>
          <a:xfrm rot="13500000">
            <a:off x="-402090" y="-57894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B30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55" name="PowerPoint and Keynote Template…"/>
          <p:cNvSpPr txBox="1"/>
          <p:nvPr/>
        </p:nvSpPr>
        <p:spPr>
          <a:xfrm>
            <a:off x="11762785" y="8286097"/>
            <a:ext cx="886648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A MELHOR EXPERIÊNCIA PARA TODOS</a:t>
            </a:r>
            <a:endParaRPr sz="3600" dirty="0"/>
          </a:p>
        </p:txBody>
      </p:sp>
      <p:sp>
        <p:nvSpPr>
          <p:cNvPr id="56" name="Line"/>
          <p:cNvSpPr/>
          <p:nvPr/>
        </p:nvSpPr>
        <p:spPr>
          <a:xfrm>
            <a:off x="11731155" y="7805144"/>
            <a:ext cx="10885898" cy="0"/>
          </a:xfrm>
          <a:prstGeom prst="line">
            <a:avLst/>
          </a:prstGeom>
          <a:ln w="25400">
            <a:solidFill>
              <a:srgbClr val="C1C4C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Texto&#10;&#10;Descrição gerada automaticamente com confiança baixa">
            <a:extLst>
              <a:ext uri="{FF2B5EF4-FFF2-40B4-BE49-F238E27FC236}">
                <a16:creationId xmlns:a16="http://schemas.microsoft.com/office/drawing/2014/main" id="{F043F0B7-EFAD-4F48-BBD5-A100A3176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8" y="11970568"/>
            <a:ext cx="2155204" cy="1276138"/>
          </a:xfrm>
          <a:prstGeom prst="rect">
            <a:avLst/>
          </a:prstGeom>
        </p:spPr>
      </p:pic>
      <p:sp>
        <p:nvSpPr>
          <p:cNvPr id="25" name="Text Box 3">
            <a:extLst>
              <a:ext uri="{FF2B5EF4-FFF2-40B4-BE49-F238E27FC236}">
                <a16:creationId xmlns:a16="http://schemas.microsoft.com/office/drawing/2014/main" id="{6209FD00-4ABC-4EFE-8658-259C91219A22}"/>
              </a:ext>
            </a:extLst>
          </p:cNvPr>
          <p:cNvSpPr txBox="1">
            <a:spLocks/>
          </p:cNvSpPr>
          <p:nvPr/>
        </p:nvSpPr>
        <p:spPr bwMode="auto">
          <a:xfrm>
            <a:off x="1390800" y="492734"/>
            <a:ext cx="21602400" cy="1184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marL="12700" marR="5080" algn="ctr">
              <a:spcBef>
                <a:spcPts val="1070"/>
              </a:spcBef>
            </a:pPr>
            <a:r>
              <a:rPr lang="pt-BR" sz="8000" b="1" dirty="0">
                <a:solidFill>
                  <a:srgbClr val="EF8020"/>
                </a:solidFill>
                <a:latin typeface="Poppins" panose="00000500000000000000" pitchFamily="50" charset="0"/>
              </a:rPr>
              <a:t>TORRE  DE CONTROLE </a:t>
            </a:r>
            <a:r>
              <a:rPr lang="pt-BR" sz="8000" b="1" dirty="0">
                <a:solidFill>
                  <a:srgbClr val="6B3088"/>
                </a:solidFill>
                <a:latin typeface="Poppins" panose="00000500000000000000" pitchFamily="50" charset="0"/>
              </a:rPr>
              <a:t>TRANSPORTE</a:t>
            </a:r>
          </a:p>
          <a:p>
            <a:pPr marL="12700" marR="5080" algn="ctr">
              <a:spcBef>
                <a:spcPts val="1070"/>
              </a:spcBef>
            </a:pPr>
            <a:endParaRPr lang="pt-BR" sz="8000" dirty="0">
              <a:solidFill>
                <a:srgbClr val="6B3088"/>
              </a:solidFill>
              <a:latin typeface="Poppins" panose="00000500000000000000" pitchFamily="50" charset="0"/>
            </a:endParaRPr>
          </a:p>
        </p:txBody>
      </p:sp>
      <p:pic>
        <p:nvPicPr>
          <p:cNvPr id="31" name="Imagem 30" descr="Forma&#10;&#10;Descrição gerada automaticamente com confiança baixa">
            <a:extLst>
              <a:ext uri="{FF2B5EF4-FFF2-40B4-BE49-F238E27FC236}">
                <a16:creationId xmlns:a16="http://schemas.microsoft.com/office/drawing/2014/main" id="{BCCB9E63-FCCE-4E98-9E83-FE9B56A0C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6025" y="9209321"/>
            <a:ext cx="1348972" cy="1764191"/>
          </a:xfrm>
          <a:prstGeom prst="rect">
            <a:avLst/>
          </a:prstGeom>
        </p:spPr>
      </p:pic>
      <p:pic>
        <p:nvPicPr>
          <p:cNvPr id="34" name="Imagem 33" descr="Forma&#10;&#10;Descrição gerada automaticamente com confiança baixa">
            <a:extLst>
              <a:ext uri="{FF2B5EF4-FFF2-40B4-BE49-F238E27FC236}">
                <a16:creationId xmlns:a16="http://schemas.microsoft.com/office/drawing/2014/main" id="{599B9444-EB84-4E39-924C-80F21591A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6025" y="7062084"/>
            <a:ext cx="1348972" cy="1764191"/>
          </a:xfrm>
          <a:prstGeom prst="rect">
            <a:avLst/>
          </a:prstGeom>
        </p:spPr>
      </p:pic>
      <p:pic>
        <p:nvPicPr>
          <p:cNvPr id="35" name="Imagem 34" descr="Tela de computador com fundo azul&#10;&#10;Descrição gerada automaticamente com confiança média">
            <a:extLst>
              <a:ext uri="{FF2B5EF4-FFF2-40B4-BE49-F238E27FC236}">
                <a16:creationId xmlns:a16="http://schemas.microsoft.com/office/drawing/2014/main" id="{12630BD2-6962-4EE4-BB4D-37ED0130C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64" y="2458832"/>
            <a:ext cx="5225662" cy="9511736"/>
          </a:xfrm>
          <a:prstGeom prst="rect">
            <a:avLst/>
          </a:prstGeom>
        </p:spPr>
      </p:pic>
      <p:pic>
        <p:nvPicPr>
          <p:cNvPr id="36" name="Imagem 35" descr="Forma&#10;&#10;Descrição gerada automaticamente com confiança baixa">
            <a:extLst>
              <a:ext uri="{FF2B5EF4-FFF2-40B4-BE49-F238E27FC236}">
                <a16:creationId xmlns:a16="http://schemas.microsoft.com/office/drawing/2014/main" id="{65DAF919-3984-4C2E-B2EB-896CBFC74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2214" y="3101921"/>
            <a:ext cx="1453371" cy="176419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FF0B062A-82B6-4958-AD65-9294F904E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803" y="9878395"/>
            <a:ext cx="2012073" cy="60929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94E4E1E9-F658-4A18-8705-A2D239913F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393" y="7738385"/>
            <a:ext cx="2074480" cy="609288"/>
          </a:xfrm>
          <a:prstGeom prst="rect">
            <a:avLst/>
          </a:prstGeom>
        </p:spPr>
      </p:pic>
      <p:pic>
        <p:nvPicPr>
          <p:cNvPr id="40" name="Imagem 39" descr="Forma&#10;&#10;Descrição gerada automaticamente com confiança baixa">
            <a:extLst>
              <a:ext uri="{FF2B5EF4-FFF2-40B4-BE49-F238E27FC236}">
                <a16:creationId xmlns:a16="http://schemas.microsoft.com/office/drawing/2014/main" id="{BD011E3B-57C6-4E12-9BCD-BE2C34DDD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13" y="5076729"/>
            <a:ext cx="1348972" cy="1764191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D4F7CB9B-1594-4B63-857B-1D3631E1F3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824" y="5753169"/>
            <a:ext cx="2012068" cy="609288"/>
          </a:xfrm>
          <a:prstGeom prst="rect">
            <a:avLst/>
          </a:prstGeom>
        </p:spPr>
      </p:pic>
      <p:pic>
        <p:nvPicPr>
          <p:cNvPr id="42" name="Imagem 41" descr="Ícone&#10;&#10;Descrição gerada automaticamente">
            <a:extLst>
              <a:ext uri="{FF2B5EF4-FFF2-40B4-BE49-F238E27FC236}">
                <a16:creationId xmlns:a16="http://schemas.microsoft.com/office/drawing/2014/main" id="{4EAD5C48-930E-4084-BB67-6CB20E9B93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8624" y="7057622"/>
            <a:ext cx="1097995" cy="1097995"/>
          </a:xfrm>
          <a:prstGeom prst="rect">
            <a:avLst/>
          </a:prstGeom>
        </p:spPr>
      </p:pic>
      <p:pic>
        <p:nvPicPr>
          <p:cNvPr id="43" name="Imagem 42" descr="Ícone, Código QR&#10;&#10;Descrição gerada automaticamente com confiança média">
            <a:extLst>
              <a:ext uri="{FF2B5EF4-FFF2-40B4-BE49-F238E27FC236}">
                <a16:creationId xmlns:a16="http://schemas.microsoft.com/office/drawing/2014/main" id="{1A8FF1FE-C807-4565-8DDA-3DDD35CE7F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997" y="9260137"/>
            <a:ext cx="1125995" cy="1125995"/>
          </a:xfrm>
          <a:prstGeom prst="rect">
            <a:avLst/>
          </a:prstGeom>
        </p:spPr>
      </p:pic>
      <p:pic>
        <p:nvPicPr>
          <p:cNvPr id="44" name="Imagem 43" descr="Ícone&#10;&#10;Descrição gerada automaticamente com confiança baixa">
            <a:extLst>
              <a:ext uri="{FF2B5EF4-FFF2-40B4-BE49-F238E27FC236}">
                <a16:creationId xmlns:a16="http://schemas.microsoft.com/office/drawing/2014/main" id="{C8C077DF-92D2-4CC2-9114-1B658A5272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57" y="3668224"/>
            <a:ext cx="1204522" cy="1204522"/>
          </a:xfrm>
          <a:prstGeom prst="rect">
            <a:avLst/>
          </a:prstGeom>
        </p:spPr>
      </p:pic>
      <p:pic>
        <p:nvPicPr>
          <p:cNvPr id="45" name="Imagem 44" descr="Uma imagem contendo Logotipo&#10;&#10;Descrição gerada automaticamente">
            <a:extLst>
              <a:ext uri="{FF2B5EF4-FFF2-40B4-BE49-F238E27FC236}">
                <a16:creationId xmlns:a16="http://schemas.microsoft.com/office/drawing/2014/main" id="{2C3BC452-F615-4DF2-9272-2930872864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7524" y="3244324"/>
            <a:ext cx="1093660" cy="1093660"/>
          </a:xfrm>
          <a:prstGeom prst="rect">
            <a:avLst/>
          </a:prstGeom>
        </p:spPr>
      </p:pic>
      <p:pic>
        <p:nvPicPr>
          <p:cNvPr id="46" name="Imagem 45" descr="Ícone&#10;&#10;Descrição gerada automaticamente">
            <a:extLst>
              <a:ext uri="{FF2B5EF4-FFF2-40B4-BE49-F238E27FC236}">
                <a16:creationId xmlns:a16="http://schemas.microsoft.com/office/drawing/2014/main" id="{0B9F11DC-E33F-4EFF-A870-67E0F4767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015" y="5175577"/>
            <a:ext cx="1093660" cy="1093660"/>
          </a:xfrm>
          <a:prstGeom prst="rect">
            <a:avLst/>
          </a:prstGeom>
        </p:spPr>
      </p:pic>
      <p:pic>
        <p:nvPicPr>
          <p:cNvPr id="47" name="Imagem 46" descr="Ícone&#10;&#10;Descrição gerada automaticamente com confiança média">
            <a:extLst>
              <a:ext uri="{FF2B5EF4-FFF2-40B4-BE49-F238E27FC236}">
                <a16:creationId xmlns:a16="http://schemas.microsoft.com/office/drawing/2014/main" id="{60837429-5939-410D-AA0C-EF2AE26651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697" y="7147463"/>
            <a:ext cx="1044295" cy="1044295"/>
          </a:xfrm>
          <a:prstGeom prst="rect">
            <a:avLst/>
          </a:prstGeom>
        </p:spPr>
      </p:pic>
      <p:pic>
        <p:nvPicPr>
          <p:cNvPr id="48" name="Imagem 47" descr="Texto&#10;&#10;Descrição gerada automaticamente">
            <a:extLst>
              <a:ext uri="{FF2B5EF4-FFF2-40B4-BE49-F238E27FC236}">
                <a16:creationId xmlns:a16="http://schemas.microsoft.com/office/drawing/2014/main" id="{DBAAA0C9-CDB0-4D2E-BE28-F354F0BF09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439" y="7147462"/>
            <a:ext cx="1097994" cy="1097994"/>
          </a:xfrm>
          <a:prstGeom prst="rect">
            <a:avLst/>
          </a:prstGeom>
        </p:spPr>
      </p:pic>
      <p:pic>
        <p:nvPicPr>
          <p:cNvPr id="49" name="Imagem 48" descr="Ícone&#10;&#10;Descrição gerada automaticamente">
            <a:extLst>
              <a:ext uri="{FF2B5EF4-FFF2-40B4-BE49-F238E27FC236}">
                <a16:creationId xmlns:a16="http://schemas.microsoft.com/office/drawing/2014/main" id="{21A718AC-10D6-4965-89E8-73A00BAAF1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810" y="7140957"/>
            <a:ext cx="1097996" cy="1109087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B347140A-F484-4657-B4C7-C61F2EFDFC67}"/>
              </a:ext>
            </a:extLst>
          </p:cNvPr>
          <p:cNvSpPr txBox="1"/>
          <p:nvPr/>
        </p:nvSpPr>
        <p:spPr>
          <a:xfrm>
            <a:off x="15569106" y="8355575"/>
            <a:ext cx="2276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TRACKING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7C09842-3794-4306-85CC-B5FA1A04EE2F}"/>
              </a:ext>
            </a:extLst>
          </p:cNvPr>
          <p:cNvSpPr txBox="1"/>
          <p:nvPr/>
        </p:nvSpPr>
        <p:spPr>
          <a:xfrm>
            <a:off x="21116365" y="8355575"/>
            <a:ext cx="1596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LAST MILES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1EE532C-1752-4C41-A34A-95E7D04D0504}"/>
              </a:ext>
            </a:extLst>
          </p:cNvPr>
          <p:cNvSpPr txBox="1"/>
          <p:nvPr/>
        </p:nvSpPr>
        <p:spPr>
          <a:xfrm>
            <a:off x="17488995" y="8355575"/>
            <a:ext cx="2033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REPORT DIGITAL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9D0AB3D-0C10-4A34-B206-655FB1F0192D}"/>
              </a:ext>
            </a:extLst>
          </p:cNvPr>
          <p:cNvSpPr txBox="1"/>
          <p:nvPr/>
        </p:nvSpPr>
        <p:spPr>
          <a:xfrm>
            <a:off x="19758650" y="8355575"/>
            <a:ext cx="1213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DAILY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2F72084E-6B74-4461-89BC-1A86AA478079}"/>
              </a:ext>
            </a:extLst>
          </p:cNvPr>
          <p:cNvSpPr txBox="1"/>
          <p:nvPr/>
        </p:nvSpPr>
        <p:spPr>
          <a:xfrm>
            <a:off x="16007043" y="10552030"/>
            <a:ext cx="1213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GFRETES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FEFC109-3B05-42C0-8D96-42D63E4445F8}"/>
              </a:ext>
            </a:extLst>
          </p:cNvPr>
          <p:cNvSpPr txBox="1"/>
          <p:nvPr/>
        </p:nvSpPr>
        <p:spPr>
          <a:xfrm>
            <a:off x="15697092" y="6344269"/>
            <a:ext cx="2134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PECHINCHADOR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B75F07B-054C-4916-B67E-DFED25347FFA}"/>
              </a:ext>
            </a:extLst>
          </p:cNvPr>
          <p:cNvSpPr txBox="1"/>
          <p:nvPr/>
        </p:nvSpPr>
        <p:spPr>
          <a:xfrm>
            <a:off x="15758320" y="4433863"/>
            <a:ext cx="2012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ONBOARDING</a:t>
            </a:r>
          </a:p>
        </p:txBody>
      </p:sp>
      <p:pic>
        <p:nvPicPr>
          <p:cNvPr id="57" name="Imagem 56" descr="Ícone&#10;&#10;Descrição gerada automaticamente">
            <a:extLst>
              <a:ext uri="{FF2B5EF4-FFF2-40B4-BE49-F238E27FC236}">
                <a16:creationId xmlns:a16="http://schemas.microsoft.com/office/drawing/2014/main" id="{9B5EE3DC-339D-46FA-BE53-96FF5B7657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331" y="8387431"/>
            <a:ext cx="1348972" cy="1348972"/>
          </a:xfrm>
          <a:prstGeom prst="rect">
            <a:avLst/>
          </a:prstGeom>
        </p:spPr>
      </p:pic>
      <p:pic>
        <p:nvPicPr>
          <p:cNvPr id="58" name="Imagem 57" descr="Ícone&#10;&#10;Descrição gerada automaticamente">
            <a:extLst>
              <a:ext uri="{FF2B5EF4-FFF2-40B4-BE49-F238E27FC236}">
                <a16:creationId xmlns:a16="http://schemas.microsoft.com/office/drawing/2014/main" id="{730C4C08-5908-4C9F-970F-F5799C5862F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885" y="6247169"/>
            <a:ext cx="1219049" cy="1219049"/>
          </a:xfrm>
          <a:prstGeom prst="rect">
            <a:avLst/>
          </a:prstGeom>
        </p:spPr>
      </p:pic>
      <p:pic>
        <p:nvPicPr>
          <p:cNvPr id="59" name="Imagem 58" descr="Desenho de um rosto&#10;&#10;Descrição gerada automaticamente com confiança baixa">
            <a:extLst>
              <a:ext uri="{FF2B5EF4-FFF2-40B4-BE49-F238E27FC236}">
                <a16:creationId xmlns:a16="http://schemas.microsoft.com/office/drawing/2014/main" id="{ED200586-DB70-4E0D-BDBF-C81FCF14D0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293" y="6164928"/>
            <a:ext cx="1219049" cy="1219049"/>
          </a:xfrm>
          <a:prstGeom prst="rect">
            <a:avLst/>
          </a:prstGeom>
        </p:spPr>
      </p:pic>
      <p:pic>
        <p:nvPicPr>
          <p:cNvPr id="60" name="Imagem 59" descr="Uma imagem contendo Logotipo&#10;&#10;Descrição gerada automaticamente">
            <a:extLst>
              <a:ext uri="{FF2B5EF4-FFF2-40B4-BE49-F238E27FC236}">
                <a16:creationId xmlns:a16="http://schemas.microsoft.com/office/drawing/2014/main" id="{B5047015-32CF-4F02-846E-1DD46B6753F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691" y="8580249"/>
            <a:ext cx="1348972" cy="1183309"/>
          </a:xfrm>
          <a:prstGeom prst="rect">
            <a:avLst/>
          </a:prstGeom>
        </p:spPr>
      </p:pic>
      <p:pic>
        <p:nvPicPr>
          <p:cNvPr id="61" name="Imagem 60" descr="Ícone&#10;&#10;Descrição gerada automaticamente">
            <a:extLst>
              <a:ext uri="{FF2B5EF4-FFF2-40B4-BE49-F238E27FC236}">
                <a16:creationId xmlns:a16="http://schemas.microsoft.com/office/drawing/2014/main" id="{FCA6849D-1FBE-4C34-8C1F-071CA219A81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651" y="3774211"/>
            <a:ext cx="1204521" cy="1204521"/>
          </a:xfrm>
          <a:prstGeom prst="rect">
            <a:avLst/>
          </a:prstGeom>
        </p:spPr>
      </p:pic>
      <p:sp>
        <p:nvSpPr>
          <p:cNvPr id="62" name="CaixaDeTexto 61">
            <a:extLst>
              <a:ext uri="{FF2B5EF4-FFF2-40B4-BE49-F238E27FC236}">
                <a16:creationId xmlns:a16="http://schemas.microsoft.com/office/drawing/2014/main" id="{C2C6F952-38D2-4D6A-A922-E64516BF03B2}"/>
              </a:ext>
            </a:extLst>
          </p:cNvPr>
          <p:cNvSpPr txBox="1"/>
          <p:nvPr/>
        </p:nvSpPr>
        <p:spPr>
          <a:xfrm>
            <a:off x="4289065" y="4994421"/>
            <a:ext cx="25195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DE 70 TRANSPORTADORAS HOMOLOGADAS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D58210FE-B813-4EAC-A718-9D503C0C88C0}"/>
              </a:ext>
            </a:extLst>
          </p:cNvPr>
          <p:cNvSpPr txBox="1"/>
          <p:nvPr/>
        </p:nvSpPr>
        <p:spPr>
          <a:xfrm>
            <a:off x="7445022" y="5072905"/>
            <a:ext cx="25195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1800" b="1" dirty="0">
                <a:solidFill>
                  <a:srgbClr val="662E8E"/>
                </a:solidFill>
                <a:latin typeface="Roboto" panose="02000000000000000000" pitchFamily="2" charset="0"/>
              </a:rPr>
              <a:t>CONFERÊNCIA</a:t>
            </a:r>
          </a:p>
          <a:p>
            <a:pPr algn="ctr"/>
            <a:r>
              <a:rPr lang="pt-BR" sz="1800" b="1" dirty="0">
                <a:solidFill>
                  <a:srgbClr val="662E8E"/>
                </a:solidFill>
                <a:latin typeface="Roboto" panose="02000000000000000000" pitchFamily="2" charset="0"/>
              </a:rPr>
              <a:t>DE FRETE E</a:t>
            </a:r>
          </a:p>
          <a:p>
            <a:pPr algn="ctr"/>
            <a:r>
              <a:rPr lang="pt-BR" sz="1800" b="1" dirty="0">
                <a:solidFill>
                  <a:srgbClr val="662E8E"/>
                </a:solidFill>
                <a:latin typeface="Roboto" panose="02000000000000000000" pitchFamily="2" charset="0"/>
              </a:rPr>
              <a:t>RESULTADOS</a:t>
            </a:r>
            <a:endParaRPr lang="en-US" sz="1800" b="1" dirty="0">
              <a:solidFill>
                <a:srgbClr val="662E8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0D5665CC-CD03-4666-AE26-5AD20B1484F2}"/>
              </a:ext>
            </a:extLst>
          </p:cNvPr>
          <p:cNvSpPr txBox="1"/>
          <p:nvPr/>
        </p:nvSpPr>
        <p:spPr>
          <a:xfrm>
            <a:off x="4390051" y="7504848"/>
            <a:ext cx="2519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INTELIGÊNCIA DE</a:t>
            </a:r>
          </a:p>
          <a:p>
            <a:pPr algn="ctr"/>
            <a:r>
              <a:rPr lang="en-US" sz="1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MALHA LOGÍSTICA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660F84F4-DC5E-4339-B734-0094AC56BBF0}"/>
              </a:ext>
            </a:extLst>
          </p:cNvPr>
          <p:cNvSpPr txBox="1"/>
          <p:nvPr/>
        </p:nvSpPr>
        <p:spPr>
          <a:xfrm>
            <a:off x="7262282" y="7504848"/>
            <a:ext cx="2885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ACOMPANHAMENTO</a:t>
            </a:r>
          </a:p>
          <a:p>
            <a:pPr algn="ctr"/>
            <a:r>
              <a:rPr lang="en-US" sz="1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 TEMPO REAL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DBCA3DAB-5973-49F5-82F6-EFBB5755A8CE}"/>
              </a:ext>
            </a:extLst>
          </p:cNvPr>
          <p:cNvSpPr txBox="1"/>
          <p:nvPr/>
        </p:nvSpPr>
        <p:spPr>
          <a:xfrm>
            <a:off x="4389367" y="9853124"/>
            <a:ext cx="25195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CENTRALIZAÇÃO DA GESTÃO DE TRANSPORTADORAS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7CEC7DEC-9D48-4F50-949C-D70176CCB640}"/>
              </a:ext>
            </a:extLst>
          </p:cNvPr>
          <p:cNvSpPr txBox="1"/>
          <p:nvPr/>
        </p:nvSpPr>
        <p:spPr>
          <a:xfrm>
            <a:off x="7335139" y="9853124"/>
            <a:ext cx="26981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GESTÃO E EFETIVAÇÃO DE AGENDAS</a:t>
            </a:r>
            <a:endParaRPr lang="en-US" sz="1800" b="1" dirty="0">
              <a:solidFill>
                <a:srgbClr val="662E8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8" name="Text Box 3">
            <a:extLst>
              <a:ext uri="{FF2B5EF4-FFF2-40B4-BE49-F238E27FC236}">
                <a16:creationId xmlns:a16="http://schemas.microsoft.com/office/drawing/2014/main" id="{F0E286B3-8D9E-4107-99DC-66982738AA7B}"/>
              </a:ext>
            </a:extLst>
          </p:cNvPr>
          <p:cNvSpPr txBox="1">
            <a:spLocks/>
          </p:cNvSpPr>
          <p:nvPr/>
        </p:nvSpPr>
        <p:spPr bwMode="auto">
          <a:xfrm>
            <a:off x="15569106" y="2466167"/>
            <a:ext cx="7307394" cy="865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marL="12700" marR="5080" algn="ctr">
              <a:spcBef>
                <a:spcPts val="1070"/>
              </a:spcBef>
            </a:pPr>
            <a:r>
              <a:rPr lang="pt-BR" sz="4400" b="1" dirty="0">
                <a:solidFill>
                  <a:srgbClr val="EF8020"/>
                </a:solidFill>
                <a:latin typeface="Poppins" panose="00000500000000000000" pitchFamily="50" charset="0"/>
              </a:rPr>
              <a:t>FERRAMENTAS</a:t>
            </a:r>
            <a:endParaRPr lang="pt-BR" sz="4400" b="1" dirty="0">
              <a:solidFill>
                <a:srgbClr val="6B3088"/>
              </a:solidFill>
              <a:latin typeface="Poppins" panose="00000500000000000000" pitchFamily="50" charset="0"/>
            </a:endParaRPr>
          </a:p>
          <a:p>
            <a:pPr marL="12700" marR="5080" algn="ctr">
              <a:spcBef>
                <a:spcPts val="1070"/>
              </a:spcBef>
            </a:pPr>
            <a:endParaRPr lang="pt-BR" sz="4400" dirty="0">
              <a:solidFill>
                <a:srgbClr val="6B3088"/>
              </a:solidFill>
              <a:latin typeface="Poppins" panose="00000500000000000000" pitchFamily="50" charset="0"/>
            </a:endParaRPr>
          </a:p>
        </p:txBody>
      </p:sp>
      <p:sp>
        <p:nvSpPr>
          <p:cNvPr id="69" name="Text Box 3">
            <a:extLst>
              <a:ext uri="{FF2B5EF4-FFF2-40B4-BE49-F238E27FC236}">
                <a16:creationId xmlns:a16="http://schemas.microsoft.com/office/drawing/2014/main" id="{B15B1C7A-3E23-4143-A7B0-933E72B4D1F6}"/>
              </a:ext>
            </a:extLst>
          </p:cNvPr>
          <p:cNvSpPr txBox="1">
            <a:spLocks/>
          </p:cNvSpPr>
          <p:nvPr/>
        </p:nvSpPr>
        <p:spPr bwMode="auto">
          <a:xfrm>
            <a:off x="3681442" y="2705783"/>
            <a:ext cx="7307394" cy="865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marL="12700" marR="5080" algn="ctr">
              <a:spcBef>
                <a:spcPts val="1070"/>
              </a:spcBef>
            </a:pPr>
            <a:r>
              <a:rPr lang="pt-BR" sz="4400" b="1" dirty="0">
                <a:solidFill>
                  <a:srgbClr val="6B3088"/>
                </a:solidFill>
                <a:latin typeface="Poppins" panose="00000500000000000000" pitchFamily="50" charset="0"/>
              </a:rPr>
              <a:t>SOLUÇÕES</a:t>
            </a:r>
          </a:p>
          <a:p>
            <a:pPr marL="12700" marR="5080" algn="ctr">
              <a:spcBef>
                <a:spcPts val="1070"/>
              </a:spcBef>
            </a:pPr>
            <a:endParaRPr lang="pt-BR" sz="4400" dirty="0">
              <a:solidFill>
                <a:srgbClr val="6B3088"/>
              </a:solidFill>
              <a:latin typeface="Poppins" panose="00000500000000000000" pitchFamily="50" charset="0"/>
            </a:endParaRPr>
          </a:p>
        </p:txBody>
      </p:sp>
      <p:sp>
        <p:nvSpPr>
          <p:cNvPr id="70" name="Text Box 3">
            <a:extLst>
              <a:ext uri="{FF2B5EF4-FFF2-40B4-BE49-F238E27FC236}">
                <a16:creationId xmlns:a16="http://schemas.microsoft.com/office/drawing/2014/main" id="{F54B6F79-DC98-4525-91C5-A008C6D84457}"/>
              </a:ext>
            </a:extLst>
          </p:cNvPr>
          <p:cNvSpPr txBox="1">
            <a:spLocks/>
          </p:cNvSpPr>
          <p:nvPr/>
        </p:nvSpPr>
        <p:spPr bwMode="auto">
          <a:xfrm>
            <a:off x="6691915" y="12125974"/>
            <a:ext cx="10797080" cy="865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marL="12700" marR="5080" algn="ctr">
              <a:spcBef>
                <a:spcPts val="1070"/>
              </a:spcBef>
            </a:pPr>
            <a:r>
              <a:rPr lang="pt-BR" sz="4400" b="1" dirty="0">
                <a:solidFill>
                  <a:srgbClr val="EF8020"/>
                </a:solidFill>
                <a:latin typeface="Poppins" panose="00000500000000000000" pitchFamily="50" charset="0"/>
              </a:rPr>
              <a:t>INTELIGÊNCIA DE  </a:t>
            </a:r>
            <a:r>
              <a:rPr lang="pt-BR" sz="4400" b="1" dirty="0">
                <a:solidFill>
                  <a:srgbClr val="6B3088"/>
                </a:solidFill>
                <a:latin typeface="Poppins" panose="00000500000000000000" pitchFamily="50" charset="0"/>
              </a:rPr>
              <a:t>NEGÓCIOS</a:t>
            </a:r>
          </a:p>
          <a:p>
            <a:pPr marL="12700" marR="5080" algn="ctr">
              <a:spcBef>
                <a:spcPts val="1070"/>
              </a:spcBef>
            </a:pPr>
            <a:endParaRPr lang="pt-BR" sz="4400" dirty="0">
              <a:solidFill>
                <a:srgbClr val="6B3088"/>
              </a:solidFill>
              <a:latin typeface="Poppins" panose="00000500000000000000" pitchFamily="50" charset="0"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265C1F28-7FBB-40C6-A18C-D49F46408370}"/>
              </a:ext>
            </a:extLst>
          </p:cNvPr>
          <p:cNvSpPr txBox="1"/>
          <p:nvPr/>
        </p:nvSpPr>
        <p:spPr>
          <a:xfrm>
            <a:off x="19758650" y="4407517"/>
            <a:ext cx="2012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NEGOCIADOR</a:t>
            </a: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08C61F18-E9C3-427D-8B5F-643A7436067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256888" y="3277637"/>
            <a:ext cx="1074180" cy="1052480"/>
          </a:xfrm>
          <a:prstGeom prst="rect">
            <a:avLst/>
          </a:prstGeom>
        </p:spPr>
      </p:pic>
      <p:pic>
        <p:nvPicPr>
          <p:cNvPr id="76" name="Gráfico 75">
            <a:extLst>
              <a:ext uri="{FF2B5EF4-FFF2-40B4-BE49-F238E27FC236}">
                <a16:creationId xmlns:a16="http://schemas.microsoft.com/office/drawing/2014/main" id="{3A3DB7B6-67DF-48BD-AD36-486A7223A4C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236190" y="3290912"/>
            <a:ext cx="1093659" cy="1093659"/>
          </a:xfrm>
          <a:prstGeom prst="rect">
            <a:avLst/>
          </a:prstGeom>
        </p:spPr>
      </p:pic>
      <p:sp>
        <p:nvSpPr>
          <p:cNvPr id="77" name="CaixaDeTexto 76">
            <a:extLst>
              <a:ext uri="{FF2B5EF4-FFF2-40B4-BE49-F238E27FC236}">
                <a16:creationId xmlns:a16="http://schemas.microsoft.com/office/drawing/2014/main" id="{FC48A175-6B1E-4884-AD1A-C83572E39E73}"/>
              </a:ext>
            </a:extLst>
          </p:cNvPr>
          <p:cNvSpPr txBox="1"/>
          <p:nvPr/>
        </p:nvSpPr>
        <p:spPr>
          <a:xfrm>
            <a:off x="17838570" y="4433863"/>
            <a:ext cx="2012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PORTAL DE HOMOLOGAÇÃO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5150F86-4C30-48F8-86A5-B2CDA640C0F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802557" y="3432889"/>
            <a:ext cx="2012771" cy="118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992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2" grpId="0"/>
      <p:bldP spid="7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F2870184-464F-8340-AABA-F65BCB34CDD6}"/>
              </a:ext>
            </a:extLst>
          </p:cNvPr>
          <p:cNvSpPr txBox="1">
            <a:spLocks/>
          </p:cNvSpPr>
          <p:nvPr/>
        </p:nvSpPr>
        <p:spPr bwMode="auto">
          <a:xfrm>
            <a:off x="22545675" y="12449175"/>
            <a:ext cx="895350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>
            <a:spAutoFit/>
          </a:bodyPr>
          <a:lstStyle>
            <a:lvl1pPr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  <a:lvl2pPr marL="742950" indent="-28575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2pPr>
            <a:lvl3pPr marL="11430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3pPr>
            <a:lvl4pPr marL="16002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4pPr>
            <a:lvl5pPr marL="20574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9pPr>
          </a:lstStyle>
          <a:p>
            <a:pPr algn="ctr" eaLnBrk="1">
              <a:defRPr/>
            </a:pPr>
            <a:fld id="{C2B654BF-7688-8840-9048-45BDAB8FB3FC}" type="slidenum">
              <a:rPr lang="x-none" altLang="x-none" smtClean="0">
                <a:solidFill>
                  <a:srgbClr val="9B9A9C"/>
                </a:solidFill>
                <a:latin typeface="Montserrat" charset="0"/>
                <a:ea typeface="Montserrat" charset="0"/>
                <a:cs typeface="Montserrat" charset="0"/>
              </a:rPr>
              <a:pPr algn="ctr" eaLnBrk="1">
                <a:defRPr/>
              </a:pPr>
              <a:t>11</a:t>
            </a:fld>
            <a:endParaRPr lang="x-none" altLang="x-none" dirty="0">
              <a:solidFill>
                <a:srgbClr val="9B9A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65C2BE69-2881-4C5B-9C10-63C6A43E7385}"/>
              </a:ext>
            </a:extLst>
          </p:cNvPr>
          <p:cNvSpPr txBox="1">
            <a:spLocks/>
          </p:cNvSpPr>
          <p:nvPr/>
        </p:nvSpPr>
        <p:spPr bwMode="auto">
          <a:xfrm>
            <a:off x="814736" y="593305"/>
            <a:ext cx="1584176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10000" b="1" dirty="0">
                <a:solidFill>
                  <a:srgbClr val="6B3088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JORNADA DO </a:t>
            </a:r>
            <a:r>
              <a:rPr lang="en-US" altLang="x-none" sz="10000" b="1" dirty="0">
                <a:solidFill>
                  <a:srgbClr val="EF8020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 CLIENTE</a:t>
            </a:r>
            <a:endParaRPr lang="x-none" altLang="x-none" sz="10000" b="1" dirty="0">
              <a:solidFill>
                <a:srgbClr val="EF8020"/>
              </a:solidFill>
              <a:latin typeface="Montserrat" pitchFamily="2" charset="0"/>
              <a:ea typeface="Montserrat Semi" charset="0"/>
              <a:cs typeface="Montserrat Semi" charset="0"/>
              <a:sym typeface="Poppins Medium" charset="0"/>
            </a:endParaRPr>
          </a:p>
        </p:txBody>
      </p:sp>
      <p:pic>
        <p:nvPicPr>
          <p:cNvPr id="14" name="Imagem 13" descr="Texto&#10;&#10;Descrição gerada automaticamente com confiança baixa">
            <a:extLst>
              <a:ext uri="{FF2B5EF4-FFF2-40B4-BE49-F238E27FC236}">
                <a16:creationId xmlns:a16="http://schemas.microsoft.com/office/drawing/2014/main" id="{3D7E0C34-4D4D-473C-BA19-64C77CCE7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8" y="11970568"/>
            <a:ext cx="2155204" cy="1276138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B5B2C89-7DC9-4860-A969-3AF7DFA0ED74}"/>
              </a:ext>
            </a:extLst>
          </p:cNvPr>
          <p:cNvGrpSpPr/>
          <p:nvPr/>
        </p:nvGrpSpPr>
        <p:grpSpPr>
          <a:xfrm>
            <a:off x="4349976" y="3186853"/>
            <a:ext cx="3472161" cy="5729064"/>
            <a:chOff x="1952710" y="1900916"/>
            <a:chExt cx="1600387" cy="2640638"/>
          </a:xfrm>
        </p:grpSpPr>
        <p:pic>
          <p:nvPicPr>
            <p:cNvPr id="12" name="Imagem 11" descr="Uma imagem contendo Aplicativo&#10;&#10;Descrição gerada automaticamente">
              <a:extLst>
                <a:ext uri="{FF2B5EF4-FFF2-40B4-BE49-F238E27FC236}">
                  <a16:creationId xmlns:a16="http://schemas.microsoft.com/office/drawing/2014/main" id="{FCB64407-0825-4879-A385-D4B51267C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710" y="1900916"/>
              <a:ext cx="1600387" cy="2640638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DB2258DF-54A7-4217-B0A1-B7B70D8C6903}"/>
                </a:ext>
              </a:extLst>
            </p:cNvPr>
            <p:cNvSpPr/>
            <p:nvPr/>
          </p:nvSpPr>
          <p:spPr>
            <a:xfrm>
              <a:off x="2194560" y="3875314"/>
              <a:ext cx="1158240" cy="5225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F04065E-B8F6-4621-B172-03E8C6F7230A}"/>
              </a:ext>
            </a:extLst>
          </p:cNvPr>
          <p:cNvGrpSpPr/>
          <p:nvPr/>
        </p:nvGrpSpPr>
        <p:grpSpPr>
          <a:xfrm>
            <a:off x="8811228" y="3206713"/>
            <a:ext cx="3472160" cy="5729063"/>
            <a:chOff x="3549425" y="451894"/>
            <a:chExt cx="1743753" cy="2877192"/>
          </a:xfrm>
        </p:grpSpPr>
        <p:pic>
          <p:nvPicPr>
            <p:cNvPr id="16" name="Imagem 15" descr="Texto&#10;&#10;Descrição gerada automaticamente">
              <a:extLst>
                <a:ext uri="{FF2B5EF4-FFF2-40B4-BE49-F238E27FC236}">
                  <a16:creationId xmlns:a16="http://schemas.microsoft.com/office/drawing/2014/main" id="{F22B7F5A-EAA7-4272-BEC7-B94745446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425" y="451894"/>
              <a:ext cx="1743753" cy="2877192"/>
            </a:xfrm>
            <a:prstGeom prst="rect">
              <a:avLst/>
            </a:prstGeom>
          </p:spPr>
        </p:pic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EA8C3DCC-CFE2-47E2-B1D2-CDA99BB3D326}"/>
                </a:ext>
              </a:extLst>
            </p:cNvPr>
            <p:cNvSpPr/>
            <p:nvPr/>
          </p:nvSpPr>
          <p:spPr>
            <a:xfrm>
              <a:off x="3895232" y="2625771"/>
              <a:ext cx="1158240" cy="5225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908FCD8-0B0D-4951-ACAE-9F56BFFC7378}"/>
              </a:ext>
            </a:extLst>
          </p:cNvPr>
          <p:cNvGrpSpPr/>
          <p:nvPr/>
        </p:nvGrpSpPr>
        <p:grpSpPr>
          <a:xfrm>
            <a:off x="12342794" y="3197584"/>
            <a:ext cx="3472161" cy="5729064"/>
            <a:chOff x="5433878" y="451894"/>
            <a:chExt cx="1743753" cy="2877192"/>
          </a:xfrm>
        </p:grpSpPr>
        <p:pic>
          <p:nvPicPr>
            <p:cNvPr id="19" name="Imagem 18" descr="Texto&#10;&#10;Descrição gerada automaticamente">
              <a:extLst>
                <a:ext uri="{FF2B5EF4-FFF2-40B4-BE49-F238E27FC236}">
                  <a16:creationId xmlns:a16="http://schemas.microsoft.com/office/drawing/2014/main" id="{EE65CBA6-7E14-4D9E-9B44-31BF5053D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3878" y="451894"/>
              <a:ext cx="1743753" cy="2877192"/>
            </a:xfrm>
            <a:prstGeom prst="rect">
              <a:avLst/>
            </a:prstGeom>
          </p:spPr>
        </p:pic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9F0A97AF-566F-45C0-842A-970F1EDEA2AA}"/>
                </a:ext>
              </a:extLst>
            </p:cNvPr>
            <p:cNvSpPr/>
            <p:nvPr/>
          </p:nvSpPr>
          <p:spPr>
            <a:xfrm>
              <a:off x="5743900" y="2603163"/>
              <a:ext cx="1158240" cy="5225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D2A9E557-B1CF-4B2A-9444-3E37880A173A}"/>
              </a:ext>
            </a:extLst>
          </p:cNvPr>
          <p:cNvGrpSpPr/>
          <p:nvPr/>
        </p:nvGrpSpPr>
        <p:grpSpPr>
          <a:xfrm>
            <a:off x="15878034" y="3215172"/>
            <a:ext cx="3472161" cy="5729065"/>
            <a:chOff x="7318331" y="451894"/>
            <a:chExt cx="1743753" cy="2877192"/>
          </a:xfrm>
        </p:grpSpPr>
        <p:pic>
          <p:nvPicPr>
            <p:cNvPr id="22" name="Imagem 21" descr="Interface gráfica do usuário, Texto, Aplicativo&#10;&#10;Descrição gerada automaticamente">
              <a:extLst>
                <a:ext uri="{FF2B5EF4-FFF2-40B4-BE49-F238E27FC236}">
                  <a16:creationId xmlns:a16="http://schemas.microsoft.com/office/drawing/2014/main" id="{B7D32EE9-C25B-4B47-99B4-C01FA8D30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8331" y="451894"/>
              <a:ext cx="1743753" cy="2877192"/>
            </a:xfrm>
            <a:prstGeom prst="rect">
              <a:avLst/>
            </a:prstGeom>
          </p:spPr>
        </p:pic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B07E0FE7-B0FD-458E-A4C3-EE186F9F3DC7}"/>
                </a:ext>
              </a:extLst>
            </p:cNvPr>
            <p:cNvSpPr/>
            <p:nvPr/>
          </p:nvSpPr>
          <p:spPr>
            <a:xfrm>
              <a:off x="7611087" y="2683497"/>
              <a:ext cx="1158240" cy="5225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24C4D013-B7B0-4E3F-AD43-6F28DAF0A4B8}"/>
              </a:ext>
            </a:extLst>
          </p:cNvPr>
          <p:cNvGrpSpPr/>
          <p:nvPr/>
        </p:nvGrpSpPr>
        <p:grpSpPr>
          <a:xfrm>
            <a:off x="20431770" y="3186853"/>
            <a:ext cx="3472161" cy="5729065"/>
            <a:chOff x="10185086" y="435090"/>
            <a:chExt cx="1743753" cy="2877192"/>
          </a:xfrm>
        </p:grpSpPr>
        <p:pic>
          <p:nvPicPr>
            <p:cNvPr id="25" name="Imagem 24" descr="Texto&#10;&#10;Descrição gerada automaticamente">
              <a:extLst>
                <a:ext uri="{FF2B5EF4-FFF2-40B4-BE49-F238E27FC236}">
                  <a16:creationId xmlns:a16="http://schemas.microsoft.com/office/drawing/2014/main" id="{03A72495-946D-4A1C-9FF1-896C9FDE6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5086" y="435090"/>
              <a:ext cx="1743753" cy="2877192"/>
            </a:xfrm>
            <a:prstGeom prst="rect">
              <a:avLst/>
            </a:prstGeom>
          </p:spPr>
        </p:pic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C2EC797-C3D4-4908-998A-7ACF6CD83895}"/>
                </a:ext>
              </a:extLst>
            </p:cNvPr>
            <p:cNvSpPr/>
            <p:nvPr/>
          </p:nvSpPr>
          <p:spPr>
            <a:xfrm>
              <a:off x="10477842" y="2558160"/>
              <a:ext cx="1158240" cy="5225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B1B73311-CAD0-4855-B2D8-A381D62A4769}"/>
              </a:ext>
            </a:extLst>
          </p:cNvPr>
          <p:cNvSpPr/>
          <p:nvPr/>
        </p:nvSpPr>
        <p:spPr>
          <a:xfrm>
            <a:off x="6430612" y="9091443"/>
            <a:ext cx="3632069" cy="3396307"/>
          </a:xfrm>
          <a:prstGeom prst="roundRect">
            <a:avLst/>
          </a:prstGeom>
          <a:solidFill>
            <a:srgbClr val="662E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28BE7EA2-0CAC-49F0-ABE3-C2CBDFF2C1C2}"/>
              </a:ext>
            </a:extLst>
          </p:cNvPr>
          <p:cNvSpPr/>
          <p:nvPr/>
        </p:nvSpPr>
        <p:spPr>
          <a:xfrm>
            <a:off x="18096656" y="9091444"/>
            <a:ext cx="3632069" cy="3396306"/>
          </a:xfrm>
          <a:prstGeom prst="roundRect">
            <a:avLst/>
          </a:prstGeom>
          <a:solidFill>
            <a:srgbClr val="662E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5A60B1F-1007-4AC5-B523-F0C38BAFF03D}"/>
              </a:ext>
            </a:extLst>
          </p:cNvPr>
          <p:cNvSpPr txBox="1"/>
          <p:nvPr/>
        </p:nvSpPr>
        <p:spPr>
          <a:xfrm>
            <a:off x="6735360" y="11508903"/>
            <a:ext cx="30225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6943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FATURAMENTO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B57C898-01FD-459E-8EE6-FE0B2D01BC52}"/>
              </a:ext>
            </a:extLst>
          </p:cNvPr>
          <p:cNvSpPr txBox="1"/>
          <p:nvPr/>
        </p:nvSpPr>
        <p:spPr>
          <a:xfrm>
            <a:off x="18450137" y="11508905"/>
            <a:ext cx="29486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6943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CONTAS A PAGAR</a:t>
            </a:r>
          </a:p>
        </p:txBody>
      </p:sp>
      <p:pic>
        <p:nvPicPr>
          <p:cNvPr id="31" name="Gráfico 30">
            <a:extLst>
              <a:ext uri="{FF2B5EF4-FFF2-40B4-BE49-F238E27FC236}">
                <a16:creationId xmlns:a16="http://schemas.microsoft.com/office/drawing/2014/main" id="{5A0A03B8-ECEB-42EC-8E97-E7ED220DF7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7328" y="9577527"/>
            <a:ext cx="1524398" cy="1524398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B2D5CA07-B3D1-4D8E-814C-14C1BC35EF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102074" y="9434649"/>
            <a:ext cx="1644736" cy="1644736"/>
          </a:xfrm>
          <a:prstGeom prst="rect">
            <a:avLst/>
          </a:prstGeom>
        </p:spPr>
      </p:pic>
      <p:pic>
        <p:nvPicPr>
          <p:cNvPr id="35" name="Imagem 34" descr="Aplicativo&#10;&#10;Descrição gerada automaticamente com confiança baixa">
            <a:extLst>
              <a:ext uri="{FF2B5EF4-FFF2-40B4-BE49-F238E27FC236}">
                <a16:creationId xmlns:a16="http://schemas.microsoft.com/office/drawing/2014/main" id="{3CC2346D-DF46-4172-8E8F-ED7D8CDEC9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658" y="3186853"/>
            <a:ext cx="3472161" cy="57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061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 animBg="1"/>
      <p:bldP spid="28" grpId="0" animBg="1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F2870184-464F-8340-AABA-F65BCB34CDD6}"/>
              </a:ext>
            </a:extLst>
          </p:cNvPr>
          <p:cNvSpPr txBox="1">
            <a:spLocks/>
          </p:cNvSpPr>
          <p:nvPr/>
        </p:nvSpPr>
        <p:spPr bwMode="auto">
          <a:xfrm>
            <a:off x="22545675" y="12449175"/>
            <a:ext cx="895350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>
            <a:spAutoFit/>
          </a:bodyPr>
          <a:lstStyle>
            <a:lvl1pPr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  <a:lvl2pPr marL="742950" indent="-28575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2pPr>
            <a:lvl3pPr marL="11430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3pPr>
            <a:lvl4pPr marL="16002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4pPr>
            <a:lvl5pPr marL="20574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9pPr>
          </a:lstStyle>
          <a:p>
            <a:pPr algn="ctr" eaLnBrk="1">
              <a:defRPr/>
            </a:pPr>
            <a:fld id="{C2B654BF-7688-8840-9048-45BDAB8FB3FC}" type="slidenum">
              <a:rPr lang="x-none" altLang="x-none" smtClean="0">
                <a:solidFill>
                  <a:srgbClr val="9B9A9C"/>
                </a:solidFill>
                <a:latin typeface="Montserrat" charset="0"/>
                <a:ea typeface="Montserrat" charset="0"/>
                <a:cs typeface="Montserrat" charset="0"/>
              </a:rPr>
              <a:pPr algn="ctr" eaLnBrk="1">
                <a:defRPr/>
              </a:pPr>
              <a:t>12</a:t>
            </a:fld>
            <a:endParaRPr lang="x-none" altLang="x-none" dirty="0">
              <a:solidFill>
                <a:srgbClr val="9B9A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65C2BE69-2881-4C5B-9C10-63C6A43E7385}"/>
              </a:ext>
            </a:extLst>
          </p:cNvPr>
          <p:cNvSpPr txBox="1">
            <a:spLocks/>
          </p:cNvSpPr>
          <p:nvPr/>
        </p:nvSpPr>
        <p:spPr bwMode="auto">
          <a:xfrm>
            <a:off x="670720" y="403660"/>
            <a:ext cx="20162240" cy="141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8000" b="1" dirty="0">
                <a:solidFill>
                  <a:srgbClr val="6B3088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JORNADA </a:t>
            </a:r>
            <a:r>
              <a:rPr lang="en-US" altLang="x-none" sz="8000" b="1" dirty="0">
                <a:solidFill>
                  <a:srgbClr val="EF8020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FINANCEIRA</a:t>
            </a:r>
            <a:endParaRPr lang="x-none" altLang="x-none" sz="8000" b="1" dirty="0">
              <a:solidFill>
                <a:srgbClr val="EF8020"/>
              </a:solidFill>
              <a:latin typeface="Montserrat" pitchFamily="2" charset="0"/>
              <a:ea typeface="Montserrat Semi" charset="0"/>
              <a:cs typeface="Montserrat Semi" charset="0"/>
              <a:sym typeface="Poppins Medium" charset="0"/>
            </a:endParaRPr>
          </a:p>
        </p:txBody>
      </p:sp>
      <p:pic>
        <p:nvPicPr>
          <p:cNvPr id="14" name="Imagem 13" descr="Texto&#10;&#10;Descrição gerada automaticamente com confiança baixa">
            <a:extLst>
              <a:ext uri="{FF2B5EF4-FFF2-40B4-BE49-F238E27FC236}">
                <a16:creationId xmlns:a16="http://schemas.microsoft.com/office/drawing/2014/main" id="{3D7E0C34-4D4D-473C-BA19-64C77CCE7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8" y="11811106"/>
            <a:ext cx="2155204" cy="1276138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7E1C166F-10A6-4584-B647-E7B9AC212A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72720" y="4877848"/>
            <a:ext cx="3533775" cy="35433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E69A29A3-251F-43C5-89F6-CFADB1372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6927" y="4986517"/>
            <a:ext cx="3858330" cy="361655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B74E214-199D-4D10-BE8F-C5F4EA2820A8}"/>
              </a:ext>
            </a:extLst>
          </p:cNvPr>
          <p:cNvSpPr txBox="1"/>
          <p:nvPr/>
        </p:nvSpPr>
        <p:spPr>
          <a:xfrm>
            <a:off x="2273521" y="8812492"/>
            <a:ext cx="2985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INDÚSTRIA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F8A267C-77D5-4963-8C87-F1D27C2C34BF}"/>
              </a:ext>
            </a:extLst>
          </p:cNvPr>
          <p:cNvSpPr txBox="1"/>
          <p:nvPr/>
        </p:nvSpPr>
        <p:spPr>
          <a:xfrm>
            <a:off x="18206352" y="8812491"/>
            <a:ext cx="45210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TRANSPORTADORA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819BCBF-3287-433E-9E70-B17E8FBED23B}"/>
              </a:ext>
            </a:extLst>
          </p:cNvPr>
          <p:cNvSpPr txBox="1"/>
          <p:nvPr/>
        </p:nvSpPr>
        <p:spPr>
          <a:xfrm>
            <a:off x="7463061" y="2392246"/>
            <a:ext cx="9525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PRAZOS DE PAGAMENTO DEFINIDOS COM A TRANSPORTADORA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31ACE49-20EE-4596-9648-FDB547026EAB}"/>
              </a:ext>
            </a:extLst>
          </p:cNvPr>
          <p:cNvSpPr txBox="1"/>
          <p:nvPr/>
        </p:nvSpPr>
        <p:spPr>
          <a:xfrm>
            <a:off x="9732940" y="11639557"/>
            <a:ext cx="47627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PIX</a:t>
            </a:r>
          </a:p>
          <a:p>
            <a:pPr algn="ctr"/>
            <a:r>
              <a:rPr lang="en-US" sz="24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BOLETO</a:t>
            </a:r>
          </a:p>
          <a:p>
            <a:pPr algn="ctr"/>
            <a:r>
              <a:rPr lang="en-US" sz="24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CARTÃO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45046A2-09A3-417D-8586-9D9426077038}"/>
              </a:ext>
            </a:extLst>
          </p:cNvPr>
          <p:cNvSpPr txBox="1"/>
          <p:nvPr/>
        </p:nvSpPr>
        <p:spPr>
          <a:xfrm>
            <a:off x="16015484" y="9718908"/>
            <a:ext cx="28628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RECEBIMENTO 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905363C2-31FA-45D5-AFC5-2B1494F33765}"/>
              </a:ext>
            </a:extLst>
          </p:cNvPr>
          <p:cNvGrpSpPr/>
          <p:nvPr/>
        </p:nvGrpSpPr>
        <p:grpSpPr>
          <a:xfrm>
            <a:off x="8146902" y="4056987"/>
            <a:ext cx="8074173" cy="6768515"/>
            <a:chOff x="7716856" y="3837341"/>
            <a:chExt cx="8074173" cy="6768515"/>
          </a:xfrm>
        </p:grpSpPr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BB737FA3-BD39-42C3-BC29-4BF91D6FE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228" t="10433" r="22721" b="10640"/>
            <a:stretch/>
          </p:blipFill>
          <p:spPr>
            <a:xfrm>
              <a:off x="8335166" y="4412147"/>
              <a:ext cx="6921134" cy="3886013"/>
            </a:xfrm>
            <a:prstGeom prst="rect">
              <a:avLst/>
            </a:prstGeom>
          </p:spPr>
        </p:pic>
        <p:pic>
          <p:nvPicPr>
            <p:cNvPr id="16" name="image15.png">
              <a:extLst>
                <a:ext uri="{FF2B5EF4-FFF2-40B4-BE49-F238E27FC236}">
                  <a16:creationId xmlns:a16="http://schemas.microsoft.com/office/drawing/2014/main" id="{4DC1B57F-0CD1-47EE-8935-1FD84C71B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6856" y="3837341"/>
              <a:ext cx="8074173" cy="6768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</p:grpSp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3ACA5BEF-D553-41DF-9DA2-18D572970887}"/>
              </a:ext>
            </a:extLst>
          </p:cNvPr>
          <p:cNvSpPr/>
          <p:nvPr/>
        </p:nvSpPr>
        <p:spPr bwMode="auto">
          <a:xfrm rot="10800000">
            <a:off x="8146899" y="3132997"/>
            <a:ext cx="8074173" cy="864096"/>
          </a:xfrm>
          <a:prstGeom prst="rightArrow">
            <a:avLst/>
          </a:prstGeom>
          <a:solidFill>
            <a:srgbClr val="6B3088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32" name="Seta: para a Direita 31">
            <a:extLst>
              <a:ext uri="{FF2B5EF4-FFF2-40B4-BE49-F238E27FC236}">
                <a16:creationId xmlns:a16="http://schemas.microsoft.com/office/drawing/2014/main" id="{D01FD03A-9EF8-4E6B-86EC-E9A95A26D24B}"/>
              </a:ext>
            </a:extLst>
          </p:cNvPr>
          <p:cNvSpPr/>
          <p:nvPr/>
        </p:nvSpPr>
        <p:spPr bwMode="auto">
          <a:xfrm>
            <a:off x="8007526" y="10453348"/>
            <a:ext cx="8213546" cy="864096"/>
          </a:xfrm>
          <a:prstGeom prst="rightArrow">
            <a:avLst/>
          </a:prstGeom>
          <a:solidFill>
            <a:srgbClr val="6B3088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706639A-A21D-48C9-ADB7-4E3DD1AC15B4}"/>
              </a:ext>
            </a:extLst>
          </p:cNvPr>
          <p:cNvSpPr txBox="1"/>
          <p:nvPr/>
        </p:nvSpPr>
        <p:spPr>
          <a:xfrm>
            <a:off x="9693524" y="3308652"/>
            <a:ext cx="4980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FATURAMENTO DIRETO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1A3344D-01A2-4992-BC30-CB6F4AB58AE7}"/>
              </a:ext>
            </a:extLst>
          </p:cNvPr>
          <p:cNvSpPr txBox="1"/>
          <p:nvPr/>
        </p:nvSpPr>
        <p:spPr>
          <a:xfrm>
            <a:off x="9514736" y="10654563"/>
            <a:ext cx="4980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RELAÇÃO FINANCEIRA </a:t>
            </a:r>
          </a:p>
        </p:txBody>
      </p:sp>
    </p:spTree>
    <p:extLst>
      <p:ext uri="{BB962C8B-B14F-4D97-AF65-F5344CB8AC3E}">
        <p14:creationId xmlns:p14="http://schemas.microsoft.com/office/powerpoint/2010/main" val="19388755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" grpId="0"/>
      <p:bldP spid="6" grpId="0"/>
      <p:bldP spid="11" grpId="0"/>
      <p:bldP spid="12" grpId="0"/>
      <p:bldP spid="13" grpId="0"/>
      <p:bldP spid="15" grpId="0"/>
      <p:bldP spid="19" grpId="0"/>
      <p:bldP spid="30" grpId="0" animBg="1"/>
      <p:bldP spid="32" grpId="0" animBg="1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F2870184-464F-8340-AABA-F65BCB34CDD6}"/>
              </a:ext>
            </a:extLst>
          </p:cNvPr>
          <p:cNvSpPr txBox="1">
            <a:spLocks/>
          </p:cNvSpPr>
          <p:nvPr/>
        </p:nvSpPr>
        <p:spPr bwMode="auto">
          <a:xfrm>
            <a:off x="22545675" y="12449175"/>
            <a:ext cx="895350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>
            <a:spAutoFit/>
          </a:bodyPr>
          <a:lstStyle>
            <a:lvl1pPr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  <a:lvl2pPr marL="742950" indent="-28575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2pPr>
            <a:lvl3pPr marL="11430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3pPr>
            <a:lvl4pPr marL="16002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4pPr>
            <a:lvl5pPr marL="20574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9pPr>
          </a:lstStyle>
          <a:p>
            <a:pPr algn="ctr" eaLnBrk="1">
              <a:defRPr/>
            </a:pPr>
            <a:fld id="{C2B654BF-7688-8840-9048-45BDAB8FB3FC}" type="slidenum">
              <a:rPr lang="x-none" altLang="x-none" smtClean="0">
                <a:solidFill>
                  <a:srgbClr val="9B9A9C"/>
                </a:solidFill>
                <a:latin typeface="Montserrat" charset="0"/>
                <a:ea typeface="Montserrat" charset="0"/>
                <a:cs typeface="Montserrat" charset="0"/>
              </a:rPr>
              <a:pPr algn="ctr" eaLnBrk="1">
                <a:defRPr/>
              </a:pPr>
              <a:t>13</a:t>
            </a:fld>
            <a:endParaRPr lang="x-none" altLang="x-none" dirty="0">
              <a:solidFill>
                <a:srgbClr val="9B9A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4" name="Imagem 13" descr="Texto&#10;&#10;Descrição gerada automaticamente com confiança baixa">
            <a:extLst>
              <a:ext uri="{FF2B5EF4-FFF2-40B4-BE49-F238E27FC236}">
                <a16:creationId xmlns:a16="http://schemas.microsoft.com/office/drawing/2014/main" id="{3D7E0C34-4D4D-473C-BA19-64C77CCE7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8" y="11970568"/>
            <a:ext cx="2155204" cy="1276138"/>
          </a:xfrm>
          <a:prstGeom prst="rect">
            <a:avLst/>
          </a:prstGeom>
        </p:spPr>
      </p:pic>
      <p:pic>
        <p:nvPicPr>
          <p:cNvPr id="44" name="Imagem 43" descr="Uma imagem contendo Logotipo&#10;&#10;Descrição gerada automaticamente">
            <a:extLst>
              <a:ext uri="{FF2B5EF4-FFF2-40B4-BE49-F238E27FC236}">
                <a16:creationId xmlns:a16="http://schemas.microsoft.com/office/drawing/2014/main" id="{1C822031-3DB6-4C80-95D1-726153F9C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198" y="6246268"/>
            <a:ext cx="1508012" cy="1508012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A8218352-9BE1-4723-8A24-DE3054645369}"/>
              </a:ext>
            </a:extLst>
          </p:cNvPr>
          <p:cNvSpPr txBox="1"/>
          <p:nvPr/>
        </p:nvSpPr>
        <p:spPr>
          <a:xfrm>
            <a:off x="12554263" y="7943276"/>
            <a:ext cx="2813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ONBOARDING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CBC1267-5ADE-48A9-A9A2-239E5742FECD}"/>
              </a:ext>
            </a:extLst>
          </p:cNvPr>
          <p:cNvSpPr txBox="1"/>
          <p:nvPr/>
        </p:nvSpPr>
        <p:spPr>
          <a:xfrm>
            <a:off x="1014118" y="6890080"/>
            <a:ext cx="949632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Entenda os diversos modelos de transportes existentes e </a:t>
            </a: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defina sua real necessidade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endParaRPr lang="pt-BR" sz="2800" i="0" u="none" strike="noStrike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Encontre parceiros de transportes 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adequados aos diversos tipos de operações da sua empresa;</a:t>
            </a: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endParaRPr lang="pt-BR" sz="2800" i="0" u="none" strike="noStrike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Economize tempo 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prospecção com nossa </a:t>
            </a:r>
            <a:r>
              <a:rPr lang="pt-BR" sz="2800" dirty="0">
                <a:solidFill>
                  <a:srgbClr val="1F1F1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experi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ência de negócios e banco de dados de transportadores.</a:t>
            </a:r>
          </a:p>
        </p:txBody>
      </p:sp>
      <p:pic>
        <p:nvPicPr>
          <p:cNvPr id="61" name="Gráfico 60">
            <a:extLst>
              <a:ext uri="{FF2B5EF4-FFF2-40B4-BE49-F238E27FC236}">
                <a16:creationId xmlns:a16="http://schemas.microsoft.com/office/drawing/2014/main" id="{98FD0DB1-7867-4987-93DB-BF2F9D2466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5136" y="3596560"/>
            <a:ext cx="2320611" cy="1815317"/>
          </a:xfrm>
          <a:prstGeom prst="rect">
            <a:avLst/>
          </a:prstGeom>
        </p:spPr>
      </p:pic>
      <p:sp>
        <p:nvSpPr>
          <p:cNvPr id="63" name="CaixaDeTexto 62">
            <a:extLst>
              <a:ext uri="{FF2B5EF4-FFF2-40B4-BE49-F238E27FC236}">
                <a16:creationId xmlns:a16="http://schemas.microsoft.com/office/drawing/2014/main" id="{1D62B77A-1E5D-4127-84F2-553864106671}"/>
              </a:ext>
            </a:extLst>
          </p:cNvPr>
          <p:cNvSpPr txBox="1"/>
          <p:nvPr/>
        </p:nvSpPr>
        <p:spPr>
          <a:xfrm>
            <a:off x="3709940" y="5781488"/>
            <a:ext cx="3731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PROSPECTAR</a:t>
            </a:r>
          </a:p>
        </p:txBody>
      </p:sp>
      <p:sp>
        <p:nvSpPr>
          <p:cNvPr id="2" name="Chave Dupla 1">
            <a:extLst>
              <a:ext uri="{FF2B5EF4-FFF2-40B4-BE49-F238E27FC236}">
                <a16:creationId xmlns:a16="http://schemas.microsoft.com/office/drawing/2014/main" id="{9578AED5-1320-47CF-BD07-09DF1A71AD47}"/>
              </a:ext>
            </a:extLst>
          </p:cNvPr>
          <p:cNvSpPr/>
          <p:nvPr/>
        </p:nvSpPr>
        <p:spPr bwMode="auto">
          <a:xfrm>
            <a:off x="10751840" y="3595952"/>
            <a:ext cx="18362040" cy="7634944"/>
          </a:xfrm>
          <a:prstGeom prst="bracePair">
            <a:avLst/>
          </a:prstGeom>
          <a:noFill/>
          <a:ln w="57150" cap="flat" cmpd="sng" algn="ctr">
            <a:solidFill>
              <a:srgbClr val="EF8020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43F0FEB-1DD2-4C61-B869-225F947B4111}"/>
              </a:ext>
            </a:extLst>
          </p:cNvPr>
          <p:cNvSpPr txBox="1"/>
          <p:nvPr/>
        </p:nvSpPr>
        <p:spPr>
          <a:xfrm>
            <a:off x="15802000" y="6634104"/>
            <a:ext cx="7200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Crie uma rede de distribuição 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eficaz e específica para cada uma das suas operações de transportes.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C5CF4D87-F855-4F56-9F0F-7497AEBD5F9B}"/>
              </a:ext>
            </a:extLst>
          </p:cNvPr>
          <p:cNvSpPr txBox="1">
            <a:spLocks/>
          </p:cNvSpPr>
          <p:nvPr/>
        </p:nvSpPr>
        <p:spPr bwMode="auto">
          <a:xfrm>
            <a:off x="670720" y="403660"/>
            <a:ext cx="20162240" cy="141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8000" b="1" dirty="0">
                <a:solidFill>
                  <a:srgbClr val="6B3088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NOSSAS SOLUÇÕES E </a:t>
            </a:r>
            <a:r>
              <a:rPr lang="en-US" altLang="x-none" sz="8000" b="1" dirty="0">
                <a:solidFill>
                  <a:srgbClr val="EF8020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FERRAMENTAS</a:t>
            </a:r>
            <a:endParaRPr lang="x-none" altLang="x-none" sz="8000" b="1" dirty="0">
              <a:solidFill>
                <a:srgbClr val="EF8020"/>
              </a:solidFill>
              <a:latin typeface="Montserrat" pitchFamily="2" charset="0"/>
              <a:ea typeface="Montserrat Semi" charset="0"/>
              <a:cs typeface="Montserrat Semi" charset="0"/>
              <a:sym typeface="Poppi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9676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" grpId="0"/>
      <p:bldP spid="55" grpId="0"/>
      <p:bldP spid="58" grpId="0"/>
      <p:bldP spid="63" grpId="0"/>
      <p:bldP spid="2" grpId="0" animBg="1"/>
      <p:bldP spid="15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F2870184-464F-8340-AABA-F65BCB34CDD6}"/>
              </a:ext>
            </a:extLst>
          </p:cNvPr>
          <p:cNvSpPr txBox="1">
            <a:spLocks/>
          </p:cNvSpPr>
          <p:nvPr/>
        </p:nvSpPr>
        <p:spPr bwMode="auto">
          <a:xfrm>
            <a:off x="22545675" y="12449175"/>
            <a:ext cx="895350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>
            <a:spAutoFit/>
          </a:bodyPr>
          <a:lstStyle>
            <a:lvl1pPr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  <a:lvl2pPr marL="742950" indent="-28575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2pPr>
            <a:lvl3pPr marL="11430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3pPr>
            <a:lvl4pPr marL="16002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4pPr>
            <a:lvl5pPr marL="20574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9pPr>
          </a:lstStyle>
          <a:p>
            <a:pPr algn="ctr" eaLnBrk="1">
              <a:defRPr/>
            </a:pPr>
            <a:fld id="{C2B654BF-7688-8840-9048-45BDAB8FB3FC}" type="slidenum">
              <a:rPr lang="x-none" altLang="x-none" smtClean="0">
                <a:solidFill>
                  <a:srgbClr val="9B9A9C"/>
                </a:solidFill>
                <a:latin typeface="Montserrat" charset="0"/>
                <a:ea typeface="Montserrat" charset="0"/>
                <a:cs typeface="Montserrat" charset="0"/>
              </a:rPr>
              <a:pPr algn="ctr" eaLnBrk="1">
                <a:defRPr/>
              </a:pPr>
              <a:t>14</a:t>
            </a:fld>
            <a:endParaRPr lang="x-none" altLang="x-none" dirty="0">
              <a:solidFill>
                <a:srgbClr val="9B9A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4" name="Imagem 13" descr="Texto&#10;&#10;Descrição gerada automaticamente com confiança baixa">
            <a:extLst>
              <a:ext uri="{FF2B5EF4-FFF2-40B4-BE49-F238E27FC236}">
                <a16:creationId xmlns:a16="http://schemas.microsoft.com/office/drawing/2014/main" id="{3D7E0C34-4D4D-473C-BA19-64C77CCE7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8" y="11970568"/>
            <a:ext cx="2155204" cy="1276138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A8218352-9BE1-4723-8A24-DE3054645369}"/>
              </a:ext>
            </a:extLst>
          </p:cNvPr>
          <p:cNvSpPr txBox="1"/>
          <p:nvPr/>
        </p:nvSpPr>
        <p:spPr>
          <a:xfrm>
            <a:off x="12131809" y="5693106"/>
            <a:ext cx="293833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PORTAL DE HOMOLOGAÇÃO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CBC1267-5ADE-48A9-A9A2-239E5742FECD}"/>
              </a:ext>
            </a:extLst>
          </p:cNvPr>
          <p:cNvSpPr txBox="1"/>
          <p:nvPr/>
        </p:nvSpPr>
        <p:spPr>
          <a:xfrm>
            <a:off x="1314844" y="6304525"/>
            <a:ext cx="949632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Otimize o processo 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homologação </a:t>
            </a: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definindo um fluxo específico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para cada área da sua empresa;</a:t>
            </a: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endParaRPr lang="pt-BR" sz="2800" i="0" u="none" strike="noStrike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endParaRPr lang="pt-BR" sz="2800" i="0" u="none" strike="noStrike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Tenha </a:t>
            </a: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visibilidade de todos os processos 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</a:t>
            </a:r>
          </a:p>
          <a:p>
            <a:pPr algn="l" rtl="0" fontAlgn="base">
              <a:buClr>
                <a:srgbClr val="6B3088"/>
              </a:buClr>
            </a:pP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homologação em tempo real;</a:t>
            </a:r>
          </a:p>
          <a:p>
            <a:pPr algn="l" rtl="0" fontAlgn="base">
              <a:buClr>
                <a:srgbClr val="6B3088"/>
              </a:buClr>
            </a:pPr>
            <a:endParaRPr lang="pt-BR" sz="2800" i="0" u="none" strike="noStrike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endParaRPr lang="pt-BR" sz="2800" i="0" u="none" strike="noStrike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Substitua trocas de e-mails por um </a:t>
            </a: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processo integrado e ágil.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1D62B77A-1E5D-4127-84F2-553864106671}"/>
              </a:ext>
            </a:extLst>
          </p:cNvPr>
          <p:cNvSpPr txBox="1"/>
          <p:nvPr/>
        </p:nvSpPr>
        <p:spPr>
          <a:xfrm>
            <a:off x="3798223" y="5190168"/>
            <a:ext cx="3731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HOMOLOGAR</a:t>
            </a:r>
          </a:p>
        </p:txBody>
      </p:sp>
      <p:sp>
        <p:nvSpPr>
          <p:cNvPr id="2" name="Chave Dupla 1">
            <a:extLst>
              <a:ext uri="{FF2B5EF4-FFF2-40B4-BE49-F238E27FC236}">
                <a16:creationId xmlns:a16="http://schemas.microsoft.com/office/drawing/2014/main" id="{9578AED5-1320-47CF-BD07-09DF1A71AD47}"/>
              </a:ext>
            </a:extLst>
          </p:cNvPr>
          <p:cNvSpPr/>
          <p:nvPr/>
        </p:nvSpPr>
        <p:spPr bwMode="auto">
          <a:xfrm>
            <a:off x="10751840" y="3595952"/>
            <a:ext cx="18362040" cy="7634944"/>
          </a:xfrm>
          <a:prstGeom prst="bracePair">
            <a:avLst/>
          </a:prstGeom>
          <a:noFill/>
          <a:ln w="57150" cap="flat" cmpd="sng" algn="ctr">
            <a:solidFill>
              <a:srgbClr val="EF8020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43F0FEB-1DD2-4C61-B869-225F947B4111}"/>
              </a:ext>
            </a:extLst>
          </p:cNvPr>
          <p:cNvSpPr txBox="1"/>
          <p:nvPr/>
        </p:nvSpPr>
        <p:spPr>
          <a:xfrm>
            <a:off x="15444995" y="4919530"/>
            <a:ext cx="7200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Realize efetivação de transportadoras 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características e particularidades parametrizadas.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4CD622E-0DDE-4CC4-9E17-8A4A1D341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5632" y="3443850"/>
            <a:ext cx="1656184" cy="165618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1CE20DA-3576-439C-9049-FBF78741580B}"/>
              </a:ext>
            </a:extLst>
          </p:cNvPr>
          <p:cNvSpPr txBox="1"/>
          <p:nvPr/>
        </p:nvSpPr>
        <p:spPr>
          <a:xfrm>
            <a:off x="12148721" y="9576874"/>
            <a:ext cx="2813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NEGOCIADOR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89E1817-20D5-4406-B1E9-3B80F4D1533C}"/>
              </a:ext>
            </a:extLst>
          </p:cNvPr>
          <p:cNvSpPr txBox="1"/>
          <p:nvPr/>
        </p:nvSpPr>
        <p:spPr>
          <a:xfrm>
            <a:off x="15444995" y="8530434"/>
            <a:ext cx="7200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Facilite a prospecção de novas transportadoras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gerencie, renegocie e reduza custos de fretes ativos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B2F4D8B3-6C5B-4E38-AADE-2261A32E2E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07559" y="8229608"/>
            <a:ext cx="1243979" cy="1218592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13C0B4A7-B40C-457A-A9BC-F42AB9FFF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33341" y="4126534"/>
            <a:ext cx="1444642" cy="1444642"/>
          </a:xfrm>
          <a:prstGeom prst="rect">
            <a:avLst/>
          </a:prstGeom>
        </p:spPr>
      </p:pic>
      <p:sp>
        <p:nvSpPr>
          <p:cNvPr id="19" name="Text Box 3">
            <a:extLst>
              <a:ext uri="{FF2B5EF4-FFF2-40B4-BE49-F238E27FC236}">
                <a16:creationId xmlns:a16="http://schemas.microsoft.com/office/drawing/2014/main" id="{6B09B5DD-47F3-4BDC-9046-0E64E9CE2E6D}"/>
              </a:ext>
            </a:extLst>
          </p:cNvPr>
          <p:cNvSpPr txBox="1">
            <a:spLocks/>
          </p:cNvSpPr>
          <p:nvPr/>
        </p:nvSpPr>
        <p:spPr bwMode="auto">
          <a:xfrm>
            <a:off x="670720" y="403660"/>
            <a:ext cx="20162240" cy="141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8000" b="1" dirty="0">
                <a:solidFill>
                  <a:srgbClr val="6B3088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NOSSAS SOLUÇÕES E </a:t>
            </a:r>
            <a:r>
              <a:rPr lang="en-US" altLang="x-none" sz="8000" b="1" dirty="0">
                <a:solidFill>
                  <a:srgbClr val="EF8020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FERRAMENTAS</a:t>
            </a:r>
            <a:endParaRPr lang="x-none" altLang="x-none" sz="8000" b="1" dirty="0">
              <a:solidFill>
                <a:srgbClr val="EF8020"/>
              </a:solidFill>
              <a:latin typeface="Montserrat" pitchFamily="2" charset="0"/>
              <a:ea typeface="Montserrat Semi" charset="0"/>
              <a:cs typeface="Montserrat Semi" charset="0"/>
              <a:sym typeface="Poppi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1046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" grpId="0"/>
      <p:bldP spid="55" grpId="0"/>
      <p:bldP spid="58" grpId="0"/>
      <p:bldP spid="63" grpId="0"/>
      <p:bldP spid="2" grpId="0" animBg="1"/>
      <p:bldP spid="15" grpId="0"/>
      <p:bldP spid="16" grpId="0"/>
      <p:bldP spid="17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F2870184-464F-8340-AABA-F65BCB34CDD6}"/>
              </a:ext>
            </a:extLst>
          </p:cNvPr>
          <p:cNvSpPr txBox="1">
            <a:spLocks/>
          </p:cNvSpPr>
          <p:nvPr/>
        </p:nvSpPr>
        <p:spPr bwMode="auto">
          <a:xfrm>
            <a:off x="22545675" y="12449175"/>
            <a:ext cx="895350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>
            <a:spAutoFit/>
          </a:bodyPr>
          <a:lstStyle>
            <a:lvl1pPr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  <a:lvl2pPr marL="742950" indent="-28575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2pPr>
            <a:lvl3pPr marL="11430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3pPr>
            <a:lvl4pPr marL="16002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4pPr>
            <a:lvl5pPr marL="20574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9pPr>
          </a:lstStyle>
          <a:p>
            <a:pPr algn="ctr" eaLnBrk="1">
              <a:defRPr/>
            </a:pPr>
            <a:fld id="{C2B654BF-7688-8840-9048-45BDAB8FB3FC}" type="slidenum">
              <a:rPr lang="x-none" altLang="x-none" smtClean="0">
                <a:solidFill>
                  <a:srgbClr val="9B9A9C"/>
                </a:solidFill>
                <a:latin typeface="Montserrat" charset="0"/>
                <a:ea typeface="Montserrat" charset="0"/>
                <a:cs typeface="Montserrat" charset="0"/>
              </a:rPr>
              <a:pPr algn="ctr" eaLnBrk="1">
                <a:defRPr/>
              </a:pPr>
              <a:t>15</a:t>
            </a:fld>
            <a:endParaRPr lang="x-none" altLang="x-none" dirty="0">
              <a:solidFill>
                <a:srgbClr val="9B9A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4" name="Imagem 13" descr="Texto&#10;&#10;Descrição gerada automaticamente com confiança baixa">
            <a:extLst>
              <a:ext uri="{FF2B5EF4-FFF2-40B4-BE49-F238E27FC236}">
                <a16:creationId xmlns:a16="http://schemas.microsoft.com/office/drawing/2014/main" id="{3D7E0C34-4D4D-473C-BA19-64C77CCE7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8" y="11970568"/>
            <a:ext cx="2155204" cy="1276138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A8218352-9BE1-4723-8A24-DE3054645369}"/>
              </a:ext>
            </a:extLst>
          </p:cNvPr>
          <p:cNvSpPr txBox="1"/>
          <p:nvPr/>
        </p:nvSpPr>
        <p:spPr>
          <a:xfrm>
            <a:off x="13754620" y="7470271"/>
            <a:ext cx="31471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PECHINCHADOR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CBC1267-5ADE-48A9-A9A2-239E5742FECD}"/>
              </a:ext>
            </a:extLst>
          </p:cNvPr>
          <p:cNvSpPr txBox="1"/>
          <p:nvPr/>
        </p:nvSpPr>
        <p:spPr>
          <a:xfrm>
            <a:off x="1076856" y="5965345"/>
            <a:ext cx="1081164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Encontre o parceiro ideal 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realizar suas entregas, de acordo com as características de cada pedido;</a:t>
            </a: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endParaRPr lang="pt-BR" sz="2800" i="0" u="none" strike="noStrike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Flexibilidade 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cadastro das particularidades da sua operação;</a:t>
            </a: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endParaRPr lang="pt-BR" sz="2800" i="0" u="none" strike="noStrike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Utilize indicadores de performance 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automatizar o processo de definição;</a:t>
            </a: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endParaRPr lang="pt-BR" sz="2800" i="0" u="none" strike="noStrike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Compare os custos e o desempenho 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dos parceiros homologados para alavancar os resultados da sua empresa. 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1D62B77A-1E5D-4127-84F2-553864106671}"/>
              </a:ext>
            </a:extLst>
          </p:cNvPr>
          <p:cNvSpPr txBox="1"/>
          <p:nvPr/>
        </p:nvSpPr>
        <p:spPr>
          <a:xfrm>
            <a:off x="3881782" y="4903722"/>
            <a:ext cx="3731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PECHINCHAR</a:t>
            </a:r>
          </a:p>
        </p:txBody>
      </p:sp>
      <p:sp>
        <p:nvSpPr>
          <p:cNvPr id="2" name="Chave Dupla 1">
            <a:extLst>
              <a:ext uri="{FF2B5EF4-FFF2-40B4-BE49-F238E27FC236}">
                <a16:creationId xmlns:a16="http://schemas.microsoft.com/office/drawing/2014/main" id="{9578AED5-1320-47CF-BD07-09DF1A71AD47}"/>
              </a:ext>
            </a:extLst>
          </p:cNvPr>
          <p:cNvSpPr/>
          <p:nvPr/>
        </p:nvSpPr>
        <p:spPr bwMode="auto">
          <a:xfrm>
            <a:off x="12624048" y="3313652"/>
            <a:ext cx="18362040" cy="7634944"/>
          </a:xfrm>
          <a:prstGeom prst="bracePair">
            <a:avLst/>
          </a:prstGeom>
          <a:noFill/>
          <a:ln w="57150" cap="flat" cmpd="sng" algn="ctr">
            <a:solidFill>
              <a:srgbClr val="EF8020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43F0FEB-1DD2-4C61-B869-225F947B4111}"/>
              </a:ext>
            </a:extLst>
          </p:cNvPr>
          <p:cNvSpPr txBox="1"/>
          <p:nvPr/>
        </p:nvSpPr>
        <p:spPr>
          <a:xfrm>
            <a:off x="16901817" y="5936738"/>
            <a:ext cx="653920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Cadastre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 particularidades da sua operação, </a:t>
            </a: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importe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seu relatório de vendas </a:t>
            </a: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encontre 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parceiro mais adequado</a:t>
            </a: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endParaRPr lang="pt-BR" sz="2800" dirty="0">
              <a:solidFill>
                <a:srgbClr val="1F1F1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1F1F1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Economia de gestão de fretes e cobrança do serviço da </a:t>
            </a:r>
            <a:r>
              <a:rPr lang="pt-BR" sz="2800" dirty="0" err="1">
                <a:solidFill>
                  <a:srgbClr val="1F1F1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Bexx</a:t>
            </a:r>
            <a:r>
              <a:rPr lang="pt-BR" sz="2800" dirty="0">
                <a:solidFill>
                  <a:srgbClr val="1F1F1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800" b="1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sobre o </a:t>
            </a:r>
            <a:r>
              <a:rPr lang="pt-BR" sz="2800" b="1" dirty="0" err="1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Sucess</a:t>
            </a:r>
            <a:r>
              <a:rPr lang="pt-BR" sz="2800" b="1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pt-BR" sz="2800" b="1" dirty="0" err="1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Fee</a:t>
            </a:r>
            <a:r>
              <a:rPr lang="pt-BR" sz="2800" b="1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 </a:t>
            </a:r>
            <a:r>
              <a:rPr lang="pt-BR" sz="2800" b="1" dirty="0" err="1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Pechinchador</a:t>
            </a:r>
            <a:r>
              <a:rPr lang="pt-BR" sz="2800" b="1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4FF39E9-0313-4CEC-8E10-02C7FE820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581" y="2951110"/>
            <a:ext cx="1633403" cy="1537320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C27A3060-0695-412D-8C06-8CF1E5BB2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702" y="5674465"/>
            <a:ext cx="1583689" cy="1583689"/>
          </a:xfrm>
          <a:prstGeom prst="rect">
            <a:avLst/>
          </a:prstGeom>
        </p:spPr>
      </p:pic>
      <p:sp>
        <p:nvSpPr>
          <p:cNvPr id="12" name="Text Box 3">
            <a:extLst>
              <a:ext uri="{FF2B5EF4-FFF2-40B4-BE49-F238E27FC236}">
                <a16:creationId xmlns:a16="http://schemas.microsoft.com/office/drawing/2014/main" id="{81F94D74-03A3-4852-BBCE-0C2575690D32}"/>
              </a:ext>
            </a:extLst>
          </p:cNvPr>
          <p:cNvSpPr txBox="1">
            <a:spLocks/>
          </p:cNvSpPr>
          <p:nvPr/>
        </p:nvSpPr>
        <p:spPr bwMode="auto">
          <a:xfrm>
            <a:off x="670720" y="403660"/>
            <a:ext cx="20162240" cy="141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8000" b="1" dirty="0">
                <a:solidFill>
                  <a:srgbClr val="6B3088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NOSSAS SOLUÇÕES E </a:t>
            </a:r>
            <a:r>
              <a:rPr lang="en-US" altLang="x-none" sz="8000" b="1" dirty="0">
                <a:solidFill>
                  <a:srgbClr val="EF8020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FERRAMENTAS</a:t>
            </a:r>
            <a:endParaRPr lang="x-none" altLang="x-none" sz="8000" b="1" dirty="0">
              <a:solidFill>
                <a:srgbClr val="EF8020"/>
              </a:solidFill>
              <a:latin typeface="Montserrat" pitchFamily="2" charset="0"/>
              <a:ea typeface="Montserrat Semi" charset="0"/>
              <a:cs typeface="Montserrat Semi" charset="0"/>
              <a:sym typeface="Poppi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586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" grpId="0"/>
      <p:bldP spid="55" grpId="0"/>
      <p:bldP spid="58" grpId="0"/>
      <p:bldP spid="63" grpId="0"/>
      <p:bldP spid="2" grpId="0" animBg="1"/>
      <p:bldP spid="15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F2870184-464F-8340-AABA-F65BCB34CDD6}"/>
              </a:ext>
            </a:extLst>
          </p:cNvPr>
          <p:cNvSpPr txBox="1">
            <a:spLocks/>
          </p:cNvSpPr>
          <p:nvPr/>
        </p:nvSpPr>
        <p:spPr bwMode="auto">
          <a:xfrm>
            <a:off x="22545675" y="12449175"/>
            <a:ext cx="895350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>
            <a:spAutoFit/>
          </a:bodyPr>
          <a:lstStyle>
            <a:lvl1pPr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  <a:lvl2pPr marL="742950" indent="-28575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2pPr>
            <a:lvl3pPr marL="11430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3pPr>
            <a:lvl4pPr marL="16002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4pPr>
            <a:lvl5pPr marL="20574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9pPr>
          </a:lstStyle>
          <a:p>
            <a:pPr algn="ctr" eaLnBrk="1">
              <a:defRPr/>
            </a:pPr>
            <a:fld id="{C2B654BF-7688-8840-9048-45BDAB8FB3FC}" type="slidenum">
              <a:rPr lang="x-none" altLang="x-none" smtClean="0">
                <a:solidFill>
                  <a:srgbClr val="9B9A9C"/>
                </a:solidFill>
                <a:latin typeface="Montserrat" charset="0"/>
                <a:ea typeface="Montserrat" charset="0"/>
                <a:cs typeface="Montserrat" charset="0"/>
              </a:rPr>
              <a:pPr algn="ctr" eaLnBrk="1">
                <a:defRPr/>
              </a:pPr>
              <a:t>16</a:t>
            </a:fld>
            <a:endParaRPr lang="x-none" altLang="x-none" dirty="0">
              <a:solidFill>
                <a:srgbClr val="9B9A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4" name="Imagem 13" descr="Texto&#10;&#10;Descrição gerada automaticamente com confiança baixa">
            <a:extLst>
              <a:ext uri="{FF2B5EF4-FFF2-40B4-BE49-F238E27FC236}">
                <a16:creationId xmlns:a16="http://schemas.microsoft.com/office/drawing/2014/main" id="{3D7E0C34-4D4D-473C-BA19-64C77CCE7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8" y="11970568"/>
            <a:ext cx="2155204" cy="1276138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A8218352-9BE1-4723-8A24-DE3054645369}"/>
              </a:ext>
            </a:extLst>
          </p:cNvPr>
          <p:cNvSpPr txBox="1"/>
          <p:nvPr/>
        </p:nvSpPr>
        <p:spPr>
          <a:xfrm>
            <a:off x="12679362" y="5361375"/>
            <a:ext cx="31471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TRACKING</a:t>
            </a:r>
          </a:p>
        </p:txBody>
      </p:sp>
      <p:sp>
        <p:nvSpPr>
          <p:cNvPr id="2" name="Chave Dupla 1">
            <a:extLst>
              <a:ext uri="{FF2B5EF4-FFF2-40B4-BE49-F238E27FC236}">
                <a16:creationId xmlns:a16="http://schemas.microsoft.com/office/drawing/2014/main" id="{9578AED5-1320-47CF-BD07-09DF1A71AD47}"/>
              </a:ext>
            </a:extLst>
          </p:cNvPr>
          <p:cNvSpPr/>
          <p:nvPr/>
        </p:nvSpPr>
        <p:spPr bwMode="auto">
          <a:xfrm>
            <a:off x="11543928" y="3345549"/>
            <a:ext cx="19154128" cy="8749759"/>
          </a:xfrm>
          <a:prstGeom prst="bracePair">
            <a:avLst/>
          </a:prstGeom>
          <a:noFill/>
          <a:ln w="57150" cap="flat" cmpd="sng" algn="ctr">
            <a:solidFill>
              <a:srgbClr val="EF8020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43F0FEB-1DD2-4C61-B869-225F947B4111}"/>
              </a:ext>
            </a:extLst>
          </p:cNvPr>
          <p:cNvSpPr txBox="1"/>
          <p:nvPr/>
        </p:nvSpPr>
        <p:spPr>
          <a:xfrm>
            <a:off x="15898442" y="3375637"/>
            <a:ext cx="79119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Acompanhe e atualize a localização da sua entrega em tempo real, tudo num só lugar. </a:t>
            </a: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Garanta assertividade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controle de prazos e gestão de ocorrências e particularidades.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0C53BE-FF3B-472A-8A90-9A5E72CD9961}"/>
              </a:ext>
            </a:extLst>
          </p:cNvPr>
          <p:cNvSpPr txBox="1"/>
          <p:nvPr/>
        </p:nvSpPr>
        <p:spPr>
          <a:xfrm>
            <a:off x="12734405" y="8205121"/>
            <a:ext cx="31471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DAILY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9D04B5-5154-4B46-9F8E-FD0E456D4BC7}"/>
              </a:ext>
            </a:extLst>
          </p:cNvPr>
          <p:cNvSpPr txBox="1"/>
          <p:nvPr/>
        </p:nvSpPr>
        <p:spPr>
          <a:xfrm>
            <a:off x="16107672" y="6458199"/>
            <a:ext cx="79119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Tenha </a:t>
            </a: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indicadores (KPI) com visão gerencial e preventiva 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todas as notas fiscais em distribuição, com sistema de atualizações automáticas via directQuery.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8FD401E-1F00-49D4-A29D-D1C9C0F2E490}"/>
              </a:ext>
            </a:extLst>
          </p:cNvPr>
          <p:cNvSpPr txBox="1"/>
          <p:nvPr/>
        </p:nvSpPr>
        <p:spPr>
          <a:xfrm>
            <a:off x="12679361" y="11223005"/>
            <a:ext cx="31471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LAST MILE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23A6B77-5EFB-4949-97B4-7323C6593692}"/>
              </a:ext>
            </a:extLst>
          </p:cNvPr>
          <p:cNvSpPr txBox="1"/>
          <p:nvPr/>
        </p:nvSpPr>
        <p:spPr>
          <a:xfrm>
            <a:off x="15858303" y="9684122"/>
            <a:ext cx="81612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o </a:t>
            </a: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 integrado 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acompanhamento, confirmação e registro dos comprovantes de entrega e trate intercorrência das entregas em tempo real.</a:t>
            </a:r>
          </a:p>
        </p:txBody>
      </p:sp>
      <p:pic>
        <p:nvPicPr>
          <p:cNvPr id="23" name="Imagem 22" descr="Ícone&#10;&#10;Descrição gerada automaticamente">
            <a:extLst>
              <a:ext uri="{FF2B5EF4-FFF2-40B4-BE49-F238E27FC236}">
                <a16:creationId xmlns:a16="http://schemas.microsoft.com/office/drawing/2014/main" id="{C4ECEF17-E79C-40CB-A6FA-F83F6E7D3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22" y="6435463"/>
            <a:ext cx="1609566" cy="1609566"/>
          </a:xfrm>
          <a:prstGeom prst="rect">
            <a:avLst/>
          </a:prstGeom>
        </p:spPr>
      </p:pic>
      <p:pic>
        <p:nvPicPr>
          <p:cNvPr id="24" name="Imagem 23" descr="Ícone&#10;&#10;Descrição gerada automaticamente com confiança média">
            <a:extLst>
              <a:ext uri="{FF2B5EF4-FFF2-40B4-BE49-F238E27FC236}">
                <a16:creationId xmlns:a16="http://schemas.microsoft.com/office/drawing/2014/main" id="{2E73F067-5F0E-4FF0-8330-5762EA462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700" y="3772121"/>
            <a:ext cx="1430009" cy="1430009"/>
          </a:xfrm>
          <a:prstGeom prst="rect">
            <a:avLst/>
          </a:prstGeom>
        </p:spPr>
      </p:pic>
      <p:pic>
        <p:nvPicPr>
          <p:cNvPr id="25" name="Imagem 24" descr="Texto&#10;&#10;Descrição gerada automaticamente">
            <a:extLst>
              <a:ext uri="{FF2B5EF4-FFF2-40B4-BE49-F238E27FC236}">
                <a16:creationId xmlns:a16="http://schemas.microsoft.com/office/drawing/2014/main" id="{BC17CEF9-7196-46B3-8AE1-9121E3EED5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063" y="9572935"/>
            <a:ext cx="1447077" cy="1447077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4B4AD3D6-22D2-45E9-BFC3-B3A13D550E64}"/>
              </a:ext>
            </a:extLst>
          </p:cNvPr>
          <p:cNvSpPr txBox="1"/>
          <p:nvPr/>
        </p:nvSpPr>
        <p:spPr>
          <a:xfrm>
            <a:off x="985983" y="5345832"/>
            <a:ext cx="10160217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Ferramenta de </a:t>
            </a: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controle e gestão </a:t>
            </a:r>
            <a:r>
              <a:rPr lang="pt-BR" sz="2800" b="1" i="0" u="none" strike="noStrike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tracking, 100</a:t>
            </a: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 integrado 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de ponta a ponta, dividido em três ferramentas, Tracking, Daily e LastMile.</a:t>
            </a: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endParaRPr lang="pt-BR" sz="2800" dirty="0">
              <a:solidFill>
                <a:srgbClr val="1F1F1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b="1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Panorama completo</a:t>
            </a: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 cadeia logística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segmentação de perfil de acesso para cada tipo de usuário, gestão de dados, prazos, previsões, em tempo real, </a:t>
            </a: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endParaRPr lang="pt-BR" sz="2800" dirty="0">
              <a:solidFill>
                <a:srgbClr val="1F1F1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1F1F1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ndicadores (KPI) com </a:t>
            </a: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visão gerencial e preventiva de todas as notas fiscais em distribuição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gestão de operação e de resultados;</a:t>
            </a: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endParaRPr lang="pt-BR" sz="2800" dirty="0">
              <a:solidFill>
                <a:srgbClr val="1F1F1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Acompanhamento em tempo real 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via GPS, informações a todo tempo sobre o status das entregas, registro e baixa da entrega com comprovante em tempo real. 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CE1AEB5-BA9A-4CC8-9C7B-F45D494EDB15}"/>
              </a:ext>
            </a:extLst>
          </p:cNvPr>
          <p:cNvSpPr txBox="1"/>
          <p:nvPr/>
        </p:nvSpPr>
        <p:spPr>
          <a:xfrm>
            <a:off x="4272605" y="4402382"/>
            <a:ext cx="3731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CONTROLAR</a:t>
            </a: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96E9BBFF-35D5-4CEB-9282-181FB46B1C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6262" y="2615467"/>
            <a:ext cx="1583688" cy="1520340"/>
          </a:xfrm>
          <a:prstGeom prst="rect">
            <a:avLst/>
          </a:prstGeom>
        </p:spPr>
      </p:pic>
      <p:sp>
        <p:nvSpPr>
          <p:cNvPr id="18" name="Text Box 3">
            <a:extLst>
              <a:ext uri="{FF2B5EF4-FFF2-40B4-BE49-F238E27FC236}">
                <a16:creationId xmlns:a16="http://schemas.microsoft.com/office/drawing/2014/main" id="{2AE7D542-23A7-4D64-A007-6579B711E5A5}"/>
              </a:ext>
            </a:extLst>
          </p:cNvPr>
          <p:cNvSpPr txBox="1">
            <a:spLocks/>
          </p:cNvSpPr>
          <p:nvPr/>
        </p:nvSpPr>
        <p:spPr bwMode="auto">
          <a:xfrm>
            <a:off x="670720" y="403660"/>
            <a:ext cx="20162240" cy="141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8000" b="1" dirty="0">
                <a:solidFill>
                  <a:srgbClr val="6B3088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NOSSAS SOLUÇÕES E </a:t>
            </a:r>
            <a:r>
              <a:rPr lang="en-US" altLang="x-none" sz="8000" b="1" dirty="0">
                <a:solidFill>
                  <a:srgbClr val="EF8020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FERRAMENTAS</a:t>
            </a:r>
            <a:endParaRPr lang="x-none" altLang="x-none" sz="8000" b="1" dirty="0">
              <a:solidFill>
                <a:srgbClr val="EF8020"/>
              </a:solidFill>
              <a:latin typeface="Montserrat" pitchFamily="2" charset="0"/>
              <a:ea typeface="Montserrat Semi" charset="0"/>
              <a:cs typeface="Montserrat Semi" charset="0"/>
              <a:sym typeface="Poppi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0281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" grpId="0"/>
      <p:bldP spid="55" grpId="0"/>
      <p:bldP spid="2" grpId="0" animBg="1"/>
      <p:bldP spid="15" grpId="0"/>
      <p:bldP spid="16" grpId="0"/>
      <p:bldP spid="17" grpId="0"/>
      <p:bldP spid="20" grpId="0"/>
      <p:bldP spid="21" grpId="0"/>
      <p:bldP spid="26" grpId="0"/>
      <p:bldP spid="2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F2870184-464F-8340-AABA-F65BCB34CDD6}"/>
              </a:ext>
            </a:extLst>
          </p:cNvPr>
          <p:cNvSpPr txBox="1">
            <a:spLocks/>
          </p:cNvSpPr>
          <p:nvPr/>
        </p:nvSpPr>
        <p:spPr bwMode="auto">
          <a:xfrm>
            <a:off x="22545675" y="12449175"/>
            <a:ext cx="895350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>
            <a:spAutoFit/>
          </a:bodyPr>
          <a:lstStyle>
            <a:lvl1pPr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  <a:lvl2pPr marL="742950" indent="-28575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2pPr>
            <a:lvl3pPr marL="11430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3pPr>
            <a:lvl4pPr marL="16002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4pPr>
            <a:lvl5pPr marL="20574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9pPr>
          </a:lstStyle>
          <a:p>
            <a:pPr algn="ctr" eaLnBrk="1">
              <a:defRPr/>
            </a:pPr>
            <a:fld id="{C2B654BF-7688-8840-9048-45BDAB8FB3FC}" type="slidenum">
              <a:rPr lang="x-none" altLang="x-none" smtClean="0">
                <a:solidFill>
                  <a:srgbClr val="9B9A9C"/>
                </a:solidFill>
                <a:latin typeface="Montserrat" charset="0"/>
                <a:ea typeface="Montserrat" charset="0"/>
                <a:cs typeface="Montserrat" charset="0"/>
              </a:rPr>
              <a:pPr algn="ctr" eaLnBrk="1">
                <a:defRPr/>
              </a:pPr>
              <a:t>17</a:t>
            </a:fld>
            <a:endParaRPr lang="x-none" altLang="x-none" dirty="0">
              <a:solidFill>
                <a:srgbClr val="9B9A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4" name="Imagem 13" descr="Texto&#10;&#10;Descrição gerada automaticamente com confiança baixa">
            <a:extLst>
              <a:ext uri="{FF2B5EF4-FFF2-40B4-BE49-F238E27FC236}">
                <a16:creationId xmlns:a16="http://schemas.microsoft.com/office/drawing/2014/main" id="{3D7E0C34-4D4D-473C-BA19-64C77CCE7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8" y="11970568"/>
            <a:ext cx="2155204" cy="1276138"/>
          </a:xfrm>
          <a:prstGeom prst="rect">
            <a:avLst/>
          </a:prstGeom>
        </p:spPr>
      </p:pic>
      <p:sp>
        <p:nvSpPr>
          <p:cNvPr id="63" name="CaixaDeTexto 62">
            <a:extLst>
              <a:ext uri="{FF2B5EF4-FFF2-40B4-BE49-F238E27FC236}">
                <a16:creationId xmlns:a16="http://schemas.microsoft.com/office/drawing/2014/main" id="{1D62B77A-1E5D-4127-84F2-553864106671}"/>
              </a:ext>
            </a:extLst>
          </p:cNvPr>
          <p:cNvSpPr txBox="1"/>
          <p:nvPr/>
        </p:nvSpPr>
        <p:spPr>
          <a:xfrm>
            <a:off x="3627428" y="5008653"/>
            <a:ext cx="37310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CONFERIR</a:t>
            </a:r>
          </a:p>
        </p:txBody>
      </p:sp>
      <p:sp>
        <p:nvSpPr>
          <p:cNvPr id="2" name="Chave Dupla 1">
            <a:extLst>
              <a:ext uri="{FF2B5EF4-FFF2-40B4-BE49-F238E27FC236}">
                <a16:creationId xmlns:a16="http://schemas.microsoft.com/office/drawing/2014/main" id="{9578AED5-1320-47CF-BD07-09DF1A71AD47}"/>
              </a:ext>
            </a:extLst>
          </p:cNvPr>
          <p:cNvSpPr/>
          <p:nvPr/>
        </p:nvSpPr>
        <p:spPr bwMode="auto">
          <a:xfrm>
            <a:off x="11543928" y="3345549"/>
            <a:ext cx="19154128" cy="8749759"/>
          </a:xfrm>
          <a:prstGeom prst="bracePair">
            <a:avLst/>
          </a:prstGeom>
          <a:noFill/>
          <a:ln w="57150" cap="flat" cmpd="sng" algn="ctr">
            <a:solidFill>
              <a:srgbClr val="EF8020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0C53BE-FF3B-472A-8A90-9A5E72CD9961}"/>
              </a:ext>
            </a:extLst>
          </p:cNvPr>
          <p:cNvSpPr txBox="1"/>
          <p:nvPr/>
        </p:nvSpPr>
        <p:spPr>
          <a:xfrm>
            <a:off x="12734405" y="8205121"/>
            <a:ext cx="31471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GFRETES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9D04B5-5154-4B46-9F8E-FD0E456D4BC7}"/>
              </a:ext>
            </a:extLst>
          </p:cNvPr>
          <p:cNvSpPr txBox="1"/>
          <p:nvPr/>
        </p:nvSpPr>
        <p:spPr>
          <a:xfrm>
            <a:off x="15958971" y="6445833"/>
            <a:ext cx="79119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Automatize o gerenciamento dos fretes embarcados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reduzindo custos de transporte e garantindo assertividade de pagamentos.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FB1E5C5-E7A8-4C85-9BB2-0DA9809FB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948" y="2904588"/>
            <a:ext cx="1884672" cy="1904304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4B4AD3D6-22D2-45E9-BFC3-B3A13D550E64}"/>
              </a:ext>
            </a:extLst>
          </p:cNvPr>
          <p:cNvSpPr txBox="1"/>
          <p:nvPr/>
        </p:nvSpPr>
        <p:spPr>
          <a:xfrm>
            <a:off x="1383711" y="6445833"/>
            <a:ext cx="1016021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Gestão dos fretes contratados 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junto a terceiros que garantem a confiabilidade, assertividade e velocidade nas provisões de pagamento e atividades relacionadas ao pagamento dos serviços de frete. </a:t>
            </a:r>
          </a:p>
          <a:p>
            <a:pPr algn="l" rtl="0" fontAlgn="base">
              <a:buClr>
                <a:srgbClr val="6B3088"/>
              </a:buClr>
            </a:pPr>
            <a:endParaRPr lang="pt-BR" sz="2800" i="0" u="none" strike="noStrike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endParaRPr lang="pt-BR" sz="2800" dirty="0">
              <a:solidFill>
                <a:srgbClr val="1F1F1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Gera </a:t>
            </a: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informações para acompanhamento e validação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permitindo maior previsibilidade de fluxo de caixa.</a:t>
            </a:r>
          </a:p>
        </p:txBody>
      </p:sp>
      <p:pic>
        <p:nvPicPr>
          <p:cNvPr id="18" name="Imagem 17" descr="Ícone, Código QR&#10;&#10;Descrição gerada automaticamente com confiança média">
            <a:extLst>
              <a:ext uri="{FF2B5EF4-FFF2-40B4-BE49-F238E27FC236}">
                <a16:creationId xmlns:a16="http://schemas.microsoft.com/office/drawing/2014/main" id="{5878EBE3-B0F1-4038-9130-04A2929C0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821" y="5578710"/>
            <a:ext cx="2024880" cy="2024880"/>
          </a:xfrm>
          <a:prstGeom prst="rect">
            <a:avLst/>
          </a:prstGeom>
        </p:spPr>
      </p:pic>
      <p:sp>
        <p:nvSpPr>
          <p:cNvPr id="12" name="Text Box 3">
            <a:extLst>
              <a:ext uri="{FF2B5EF4-FFF2-40B4-BE49-F238E27FC236}">
                <a16:creationId xmlns:a16="http://schemas.microsoft.com/office/drawing/2014/main" id="{AA06933F-CEF4-4B57-B120-BBA59DF1DEB9}"/>
              </a:ext>
            </a:extLst>
          </p:cNvPr>
          <p:cNvSpPr txBox="1">
            <a:spLocks/>
          </p:cNvSpPr>
          <p:nvPr/>
        </p:nvSpPr>
        <p:spPr bwMode="auto">
          <a:xfrm>
            <a:off x="670720" y="403660"/>
            <a:ext cx="20162240" cy="141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8000" b="1" dirty="0">
                <a:solidFill>
                  <a:srgbClr val="6B3088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NOSSAS SOLUÇÕES E </a:t>
            </a:r>
            <a:r>
              <a:rPr lang="en-US" altLang="x-none" sz="8000" b="1" dirty="0">
                <a:solidFill>
                  <a:srgbClr val="EF8020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FERRAMENTAS</a:t>
            </a:r>
            <a:endParaRPr lang="x-none" altLang="x-none" sz="8000" b="1" dirty="0">
              <a:solidFill>
                <a:srgbClr val="EF8020"/>
              </a:solidFill>
              <a:latin typeface="Montserrat" pitchFamily="2" charset="0"/>
              <a:ea typeface="Montserrat Semi" charset="0"/>
              <a:cs typeface="Montserrat Semi" charset="0"/>
              <a:sym typeface="Poppi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2556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" grpId="0"/>
      <p:bldP spid="63" grpId="0"/>
      <p:bldP spid="2" grpId="0" animBg="1"/>
      <p:bldP spid="16" grpId="0"/>
      <p:bldP spid="17" grpId="0"/>
      <p:bldP spid="26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F2870184-464F-8340-AABA-F65BCB34CDD6}"/>
              </a:ext>
            </a:extLst>
          </p:cNvPr>
          <p:cNvSpPr txBox="1">
            <a:spLocks/>
          </p:cNvSpPr>
          <p:nvPr/>
        </p:nvSpPr>
        <p:spPr bwMode="auto">
          <a:xfrm>
            <a:off x="22545675" y="12449175"/>
            <a:ext cx="895350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>
            <a:spAutoFit/>
          </a:bodyPr>
          <a:lstStyle>
            <a:lvl1pPr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  <a:lvl2pPr marL="742950" indent="-28575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2pPr>
            <a:lvl3pPr marL="11430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3pPr>
            <a:lvl4pPr marL="16002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4pPr>
            <a:lvl5pPr marL="20574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9pPr>
          </a:lstStyle>
          <a:p>
            <a:pPr algn="ctr" eaLnBrk="1">
              <a:defRPr/>
            </a:pPr>
            <a:fld id="{C2B654BF-7688-8840-9048-45BDAB8FB3FC}" type="slidenum">
              <a:rPr lang="x-none" altLang="x-none" smtClean="0">
                <a:solidFill>
                  <a:srgbClr val="9B9A9C"/>
                </a:solidFill>
                <a:latin typeface="Montserrat" charset="0"/>
                <a:ea typeface="Montserrat" charset="0"/>
                <a:cs typeface="Montserrat" charset="0"/>
              </a:rPr>
              <a:pPr algn="ctr" eaLnBrk="1">
                <a:defRPr/>
              </a:pPr>
              <a:t>18</a:t>
            </a:fld>
            <a:endParaRPr lang="x-none" altLang="x-none" dirty="0">
              <a:solidFill>
                <a:srgbClr val="9B9A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65C2BE69-2881-4C5B-9C10-63C6A43E7385}"/>
              </a:ext>
            </a:extLst>
          </p:cNvPr>
          <p:cNvSpPr txBox="1">
            <a:spLocks/>
          </p:cNvSpPr>
          <p:nvPr/>
        </p:nvSpPr>
        <p:spPr bwMode="auto">
          <a:xfrm>
            <a:off x="670720" y="403660"/>
            <a:ext cx="20162240" cy="141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8000" b="1" dirty="0">
                <a:solidFill>
                  <a:srgbClr val="6B3088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NOSSAS SOLUÇÕES E </a:t>
            </a:r>
            <a:r>
              <a:rPr lang="en-US" altLang="x-none" sz="8000" b="1" dirty="0">
                <a:solidFill>
                  <a:srgbClr val="EF8020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FERRAMENTAS</a:t>
            </a:r>
            <a:endParaRPr lang="x-none" altLang="x-none" sz="8000" b="1" dirty="0">
              <a:solidFill>
                <a:srgbClr val="EF8020"/>
              </a:solidFill>
              <a:latin typeface="Montserrat" pitchFamily="2" charset="0"/>
              <a:ea typeface="Montserrat Semi" charset="0"/>
              <a:cs typeface="Montserrat Semi" charset="0"/>
              <a:sym typeface="Poppins Medium" charset="0"/>
            </a:endParaRPr>
          </a:p>
        </p:txBody>
      </p:sp>
      <p:pic>
        <p:nvPicPr>
          <p:cNvPr id="14" name="Imagem 13" descr="Texto&#10;&#10;Descrição gerada automaticamente com confiança baixa">
            <a:extLst>
              <a:ext uri="{FF2B5EF4-FFF2-40B4-BE49-F238E27FC236}">
                <a16:creationId xmlns:a16="http://schemas.microsoft.com/office/drawing/2014/main" id="{3D7E0C34-4D4D-473C-BA19-64C77CCE7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8" y="11970568"/>
            <a:ext cx="2155204" cy="1276138"/>
          </a:xfrm>
          <a:prstGeom prst="rect">
            <a:avLst/>
          </a:prstGeom>
        </p:spPr>
      </p:pic>
      <p:sp>
        <p:nvSpPr>
          <p:cNvPr id="58" name="CaixaDeTexto 57">
            <a:extLst>
              <a:ext uri="{FF2B5EF4-FFF2-40B4-BE49-F238E27FC236}">
                <a16:creationId xmlns:a16="http://schemas.microsoft.com/office/drawing/2014/main" id="{ACBC1267-5ADE-48A9-A9A2-239E5742FECD}"/>
              </a:ext>
            </a:extLst>
          </p:cNvPr>
          <p:cNvSpPr txBox="1"/>
          <p:nvPr/>
        </p:nvSpPr>
        <p:spPr>
          <a:xfrm>
            <a:off x="1262389" y="6291221"/>
            <a:ext cx="1016021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Uma forma </a:t>
            </a: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inteligente, visual e interativa de gerenciar e acompanhar a operação 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seus resultados; </a:t>
            </a: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endParaRPr lang="pt-BR" sz="2800" i="0" u="none" strike="noStrike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 meio de KPI’s e dashboards, com ele é possível </a:t>
            </a: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tomar decisões do seu negócio de forma assertiva e rápida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 </a:t>
            </a: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endParaRPr lang="pt-BR" sz="2800" i="0" u="none" strike="noStrike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Gera um </a:t>
            </a: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banco de dados completo 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 gestão do frete, relacionando custos e receitas, permitindo acompanhamento detalhado de custos e margem por operação.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1D62B77A-1E5D-4127-84F2-553864106671}"/>
              </a:ext>
            </a:extLst>
          </p:cNvPr>
          <p:cNvSpPr txBox="1"/>
          <p:nvPr/>
        </p:nvSpPr>
        <p:spPr>
          <a:xfrm>
            <a:off x="2721362" y="4880932"/>
            <a:ext cx="63695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INTELIGÊNCIA DE NEGÓCIO</a:t>
            </a:r>
          </a:p>
        </p:txBody>
      </p:sp>
      <p:sp>
        <p:nvSpPr>
          <p:cNvPr id="2" name="Chave Dupla 1">
            <a:extLst>
              <a:ext uri="{FF2B5EF4-FFF2-40B4-BE49-F238E27FC236}">
                <a16:creationId xmlns:a16="http://schemas.microsoft.com/office/drawing/2014/main" id="{9578AED5-1320-47CF-BD07-09DF1A71AD47}"/>
              </a:ext>
            </a:extLst>
          </p:cNvPr>
          <p:cNvSpPr/>
          <p:nvPr/>
        </p:nvSpPr>
        <p:spPr bwMode="auto">
          <a:xfrm>
            <a:off x="11543928" y="3345549"/>
            <a:ext cx="19154128" cy="8749759"/>
          </a:xfrm>
          <a:prstGeom prst="bracePair">
            <a:avLst/>
          </a:prstGeom>
          <a:noFill/>
          <a:ln w="57150" cap="flat" cmpd="sng" algn="ctr">
            <a:solidFill>
              <a:srgbClr val="EF8020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A52345A-68F7-424C-B58C-4875DE59E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6760" y="2628750"/>
            <a:ext cx="1984841" cy="1984841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770181FE-9844-4D69-A54F-C5F9A963EB5A}"/>
              </a:ext>
            </a:extLst>
          </p:cNvPr>
          <p:cNvSpPr txBox="1"/>
          <p:nvPr/>
        </p:nvSpPr>
        <p:spPr>
          <a:xfrm>
            <a:off x="16318557" y="7848085"/>
            <a:ext cx="775476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Gerencie e acompanhe de forma inteligente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visual e interativa a operação e os resultados com KPI's mensais.</a:t>
            </a:r>
          </a:p>
        </p:txBody>
      </p:sp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F0656D7A-79D9-4DC9-ADF8-EEC7B0BFB3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770" y="7537409"/>
            <a:ext cx="1780740" cy="1798727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D7C4F8BC-6121-4129-BD08-EA588FB7057B}"/>
              </a:ext>
            </a:extLst>
          </p:cNvPr>
          <p:cNvSpPr txBox="1"/>
          <p:nvPr/>
        </p:nvSpPr>
        <p:spPr>
          <a:xfrm>
            <a:off x="12970806" y="9648578"/>
            <a:ext cx="29606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REPORT DIGITAL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D591047-7943-4EA2-A2F0-812468B7FE45}"/>
              </a:ext>
            </a:extLst>
          </p:cNvPr>
          <p:cNvSpPr txBox="1"/>
          <p:nvPr/>
        </p:nvSpPr>
        <p:spPr>
          <a:xfrm>
            <a:off x="12982710" y="5768001"/>
            <a:ext cx="2813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662E8E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NEGOCIADOR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C0CB3E6-FD8A-4D45-A0BA-1D307A65A7D5}"/>
              </a:ext>
            </a:extLst>
          </p:cNvPr>
          <p:cNvSpPr txBox="1"/>
          <p:nvPr/>
        </p:nvSpPr>
        <p:spPr>
          <a:xfrm>
            <a:off x="16278984" y="4721561"/>
            <a:ext cx="7200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Realize a </a:t>
            </a:r>
            <a:r>
              <a:rPr lang="pt-BR" sz="28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análise de performance das transportadoras</a:t>
            </a:r>
            <a:r>
              <a:rPr lang="pt-BR" sz="28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gerencie, renegocie e reduza custos de fretes ativos</a:t>
            </a: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B7422C2C-1392-46DE-B0F0-EB51364F2D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31906" y="4069667"/>
            <a:ext cx="1602361" cy="15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05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" grpId="0"/>
      <p:bldP spid="6" grpId="0"/>
      <p:bldP spid="58" grpId="0"/>
      <p:bldP spid="63" grpId="0"/>
      <p:bldP spid="2" grpId="0" animBg="1"/>
      <p:bldP spid="24" grpId="0"/>
      <p:bldP spid="27" grpId="0"/>
      <p:bldP spid="2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1EEE5D2-06D1-40DC-8198-501D21124A02}"/>
              </a:ext>
            </a:extLst>
          </p:cNvPr>
          <p:cNvSpPr/>
          <p:nvPr/>
        </p:nvSpPr>
        <p:spPr bwMode="auto">
          <a:xfrm>
            <a:off x="12189091" y="-34482"/>
            <a:ext cx="12192000" cy="13716000"/>
          </a:xfrm>
          <a:prstGeom prst="rect">
            <a:avLst/>
          </a:prstGeom>
          <a:solidFill>
            <a:srgbClr val="6B3088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00599865-69BD-BC41-8D35-A82460E76DFB}"/>
              </a:ext>
            </a:extLst>
          </p:cNvPr>
          <p:cNvSpPr txBox="1">
            <a:spLocks/>
          </p:cNvSpPr>
          <p:nvPr/>
        </p:nvSpPr>
        <p:spPr bwMode="auto">
          <a:xfrm>
            <a:off x="13848184" y="4195224"/>
            <a:ext cx="9145016" cy="5256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pt-BR" altLang="x-none" sz="8000" b="1" dirty="0">
                <a:solidFill>
                  <a:srgbClr val="EF8020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“Nosso sucesso é  sua economia </a:t>
            </a:r>
            <a:r>
              <a:rPr lang="pt-BR" altLang="x-none" sz="8000" b="1" dirty="0">
                <a:solidFill>
                  <a:srgbClr val="FFFFFF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com gestão de transportes”</a:t>
            </a:r>
          </a:p>
        </p:txBody>
      </p:sp>
      <p:pic>
        <p:nvPicPr>
          <p:cNvPr id="24" name="Imagem 23" descr="Texto&#10;&#10;Descrição gerada automaticamente com confiança baixa">
            <a:extLst>
              <a:ext uri="{FF2B5EF4-FFF2-40B4-BE49-F238E27FC236}">
                <a16:creationId xmlns:a16="http://schemas.microsoft.com/office/drawing/2014/main" id="{C6013AB0-7FEA-49CE-AC0C-121396674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88" y="3449343"/>
            <a:ext cx="11396942" cy="67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104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m 42" descr="Caminhão na frente de um carro&#10;&#10;Descrição gerada automaticamente com confiança média">
            <a:extLst>
              <a:ext uri="{FF2B5EF4-FFF2-40B4-BE49-F238E27FC236}">
                <a16:creationId xmlns:a16="http://schemas.microsoft.com/office/drawing/2014/main" id="{C6B74737-66D8-4F15-B900-1AB1397D5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01"/>
          <a:stretch/>
        </p:blipFill>
        <p:spPr>
          <a:xfrm>
            <a:off x="0" y="-60778"/>
            <a:ext cx="19764667" cy="13776778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B84C6E3-40F7-408D-B101-529A5D8B5FB0}"/>
              </a:ext>
            </a:extLst>
          </p:cNvPr>
          <p:cNvSpPr/>
          <p:nvPr/>
        </p:nvSpPr>
        <p:spPr bwMode="auto">
          <a:xfrm>
            <a:off x="13056096" y="0"/>
            <a:ext cx="11327904" cy="13716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8" name="Google Shape;1087;p30">
            <a:extLst>
              <a:ext uri="{FF2B5EF4-FFF2-40B4-BE49-F238E27FC236}">
                <a16:creationId xmlns:a16="http://schemas.microsoft.com/office/drawing/2014/main" id="{72BE487C-93EB-4085-A167-D2A7C67C5B62}"/>
              </a:ext>
            </a:extLst>
          </p:cNvPr>
          <p:cNvSpPr txBox="1"/>
          <p:nvPr/>
        </p:nvSpPr>
        <p:spPr>
          <a:xfrm>
            <a:off x="9082701" y="8993654"/>
            <a:ext cx="12745415" cy="363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342917" indent="-342917" algn="r">
              <a:buFont typeface="Wingdings" panose="05000000000000000000" pitchFamily="2" charset="2"/>
              <a:buChar char="§"/>
            </a:pPr>
            <a:r>
              <a:rPr lang="en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Crescimento de 75% </a:t>
            </a:r>
            <a:r>
              <a:rPr lang="en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frente à pandemia</a:t>
            </a:r>
          </a:p>
          <a:p>
            <a:pPr marL="342917" indent="-342917" algn="r">
              <a:buFont typeface="Wingdings" panose="05000000000000000000" pitchFamily="2" charset="2"/>
              <a:buChar char="§"/>
            </a:pPr>
            <a:endParaRPr lang="en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342917" indent="-342917" algn="r">
              <a:buFont typeface="Wingdings" panose="05000000000000000000" pitchFamily="2" charset="2"/>
              <a:buChar char="§"/>
            </a:pPr>
            <a:r>
              <a:rPr lang="en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Projeção crescimento </a:t>
            </a:r>
            <a:r>
              <a:rPr lang="en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26% em</a:t>
            </a:r>
            <a:r>
              <a:rPr lang="en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</a:t>
            </a:r>
            <a:r>
              <a:rPr lang="en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2021</a:t>
            </a:r>
          </a:p>
          <a:p>
            <a:pPr marL="342917" indent="-342917" algn="r">
              <a:buFont typeface="Wingdings" panose="05000000000000000000" pitchFamily="2" charset="2"/>
              <a:buChar char="§"/>
            </a:pPr>
            <a:endParaRPr lang="en" sz="3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342917" indent="-342917" algn="r">
              <a:buFont typeface="Wingdings" panose="05000000000000000000" pitchFamily="2" charset="2"/>
              <a:buChar char="§"/>
            </a:pPr>
            <a:r>
              <a:rPr lang="en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Faturamento</a:t>
            </a:r>
            <a:r>
              <a:rPr lang="en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projetado </a:t>
            </a:r>
            <a:r>
              <a:rPr lang="en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R$ 110 Bi</a:t>
            </a:r>
          </a:p>
          <a:p>
            <a:pPr marL="342917" indent="-342917" algn="r">
              <a:buFont typeface="Wingdings" panose="05000000000000000000" pitchFamily="2" charset="2"/>
              <a:buChar char="§"/>
            </a:pPr>
            <a:endParaRPr lang="en" sz="3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342917" indent="-342917" algn="r">
              <a:buFont typeface="Wingdings" panose="05000000000000000000" pitchFamily="2" charset="2"/>
              <a:buChar char="§"/>
            </a:pPr>
            <a:r>
              <a:rPr lang="en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Já existem </a:t>
            </a:r>
            <a:r>
              <a:rPr lang="en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1,3 Mi de lojas virtuais </a:t>
            </a:r>
            <a:r>
              <a:rPr lang="en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no Brasil</a:t>
            </a:r>
          </a:p>
        </p:txBody>
      </p:sp>
      <p:sp>
        <p:nvSpPr>
          <p:cNvPr id="21" name="Google Shape;1087;p30">
            <a:extLst>
              <a:ext uri="{FF2B5EF4-FFF2-40B4-BE49-F238E27FC236}">
                <a16:creationId xmlns:a16="http://schemas.microsoft.com/office/drawing/2014/main" id="{C00A65F1-687C-4766-A19D-21B88B33BDE0}"/>
              </a:ext>
            </a:extLst>
          </p:cNvPr>
          <p:cNvSpPr txBox="1"/>
          <p:nvPr/>
        </p:nvSpPr>
        <p:spPr>
          <a:xfrm>
            <a:off x="13272120" y="5562695"/>
            <a:ext cx="8787782" cy="2590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342900" indent="-342900" algn="r">
              <a:buFont typeface="Wingdings" panose="05000000000000000000" pitchFamily="2" charset="2"/>
              <a:buChar char="§"/>
            </a:pPr>
            <a:r>
              <a:rPr lang="en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Taxa de vacância de 17% </a:t>
            </a:r>
            <a:r>
              <a:rPr lang="en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dos condomínios logísticos no Brasil</a:t>
            </a:r>
          </a:p>
          <a:p>
            <a:pPr algn="r"/>
            <a:endParaRPr lang="en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342900" indent="-342900" algn="r">
              <a:buFont typeface="Wingdings" panose="05000000000000000000" pitchFamily="2" charset="2"/>
              <a:buChar char="§"/>
            </a:pPr>
            <a:r>
              <a:rPr lang="en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São Paulo concentra 63% </a:t>
            </a:r>
            <a:r>
              <a:rPr lang="en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da oferta de espaço</a:t>
            </a:r>
          </a:p>
        </p:txBody>
      </p:sp>
      <p:sp>
        <p:nvSpPr>
          <p:cNvPr id="23" name="Google Shape;1076;p30">
            <a:extLst>
              <a:ext uri="{FF2B5EF4-FFF2-40B4-BE49-F238E27FC236}">
                <a16:creationId xmlns:a16="http://schemas.microsoft.com/office/drawing/2014/main" id="{87C3B480-FDBC-487E-8FAF-DFB9715C96ED}"/>
              </a:ext>
            </a:extLst>
          </p:cNvPr>
          <p:cNvSpPr txBox="1"/>
          <p:nvPr/>
        </p:nvSpPr>
        <p:spPr>
          <a:xfrm>
            <a:off x="13560152" y="1151704"/>
            <a:ext cx="8499750" cy="3009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342917" indent="-342917" algn="r">
              <a:buFont typeface="Wingdings" panose="05000000000000000000" pitchFamily="2" charset="2"/>
              <a:buChar char="§"/>
            </a:pPr>
            <a:r>
              <a:rPr lang="en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Frota brasileira com mais de </a:t>
            </a:r>
            <a:r>
              <a:rPr lang="en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3 Milhões de caminhões</a:t>
            </a:r>
          </a:p>
          <a:p>
            <a:pPr algn="r"/>
            <a:endParaRPr lang="en" sz="3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342917" indent="-342917" algn="r">
              <a:buFont typeface="Wingdings" panose="05000000000000000000" pitchFamily="2" charset="2"/>
              <a:buChar char="§"/>
            </a:pPr>
            <a:r>
              <a:rPr lang="en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61% </a:t>
            </a:r>
            <a:r>
              <a:rPr lang="en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do que é transportado no Brasil utiliza </a:t>
            </a:r>
            <a:r>
              <a:rPr lang="en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modal rodoviário</a:t>
            </a:r>
          </a:p>
        </p:txBody>
      </p:sp>
      <p:grpSp>
        <p:nvGrpSpPr>
          <p:cNvPr id="29" name="Группа 13">
            <a:extLst>
              <a:ext uri="{FF2B5EF4-FFF2-40B4-BE49-F238E27FC236}">
                <a16:creationId xmlns:a16="http://schemas.microsoft.com/office/drawing/2014/main" id="{DB79DE90-5E00-48B1-A985-785CD5C9021C}"/>
              </a:ext>
            </a:extLst>
          </p:cNvPr>
          <p:cNvGrpSpPr/>
          <p:nvPr/>
        </p:nvGrpSpPr>
        <p:grpSpPr>
          <a:xfrm>
            <a:off x="22301613" y="729414"/>
            <a:ext cx="1172495" cy="3854562"/>
            <a:chOff x="22062416" y="7289800"/>
            <a:chExt cx="1172495" cy="5256000"/>
          </a:xfrm>
          <a:solidFill>
            <a:srgbClr val="5E2A78"/>
          </a:solidFill>
        </p:grpSpPr>
        <p:sp>
          <p:nvSpPr>
            <p:cNvPr id="30" name="Прямоугольник 14">
              <a:extLst>
                <a:ext uri="{FF2B5EF4-FFF2-40B4-BE49-F238E27FC236}">
                  <a16:creationId xmlns:a16="http://schemas.microsoft.com/office/drawing/2014/main" id="{E984346E-68C4-4012-ADB0-2A2D826C2734}"/>
                </a:ext>
              </a:extLst>
            </p:cNvPr>
            <p:cNvSpPr/>
            <p:nvPr/>
          </p:nvSpPr>
          <p:spPr bwMode="auto">
            <a:xfrm>
              <a:off x="22062416" y="7289800"/>
              <a:ext cx="1172495" cy="52560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38100" tIns="38100" rIns="381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000" b="0" i="0" u="none" strike="noStrike" cap="none" normalizeH="0" baseline="0">
                <a:ln>
                  <a:noFill/>
                </a:ln>
                <a:solidFill>
                  <a:srgbClr val="74808C"/>
                </a:solidFill>
                <a:effectLst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31" name="Text Box 3">
              <a:extLst>
                <a:ext uri="{FF2B5EF4-FFF2-40B4-BE49-F238E27FC236}">
                  <a16:creationId xmlns:a16="http://schemas.microsoft.com/office/drawing/2014/main" id="{3690DEBA-6F47-4A17-9B1C-43B41BBA9463}"/>
                </a:ext>
              </a:extLst>
            </p:cNvPr>
            <p:cNvSpPr txBox="1">
              <a:spLocks/>
            </p:cNvSpPr>
            <p:nvPr/>
          </p:nvSpPr>
          <p:spPr bwMode="auto">
            <a:xfrm rot="16200000">
              <a:off x="20325106" y="9644178"/>
              <a:ext cx="4734193" cy="60199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algn="ctr" eaLnBrk="1">
                <a:defRPr/>
              </a:pPr>
              <a:r>
                <a:rPr lang="en-US" altLang="x-none" sz="2800" b="1" dirty="0">
                  <a:solidFill>
                    <a:schemeClr val="tx1"/>
                  </a:solidFill>
                  <a:latin typeface="Montserrat" pitchFamily="2" charset="0"/>
                  <a:ea typeface="Montserrat Semi" charset="0"/>
                  <a:cs typeface="Montserrat Semi" charset="0"/>
                  <a:sym typeface="Poppins Medium" charset="0"/>
                </a:rPr>
                <a:t>TRANSPORTE</a:t>
              </a:r>
              <a:endParaRPr lang="x-none" altLang="x-none" sz="2800" b="1" dirty="0">
                <a:solidFill>
                  <a:schemeClr val="tx1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endParaRPr>
            </a:p>
          </p:txBody>
        </p:sp>
      </p:grpSp>
      <p:grpSp>
        <p:nvGrpSpPr>
          <p:cNvPr id="32" name="Группа 13">
            <a:extLst>
              <a:ext uri="{FF2B5EF4-FFF2-40B4-BE49-F238E27FC236}">
                <a16:creationId xmlns:a16="http://schemas.microsoft.com/office/drawing/2014/main" id="{F6A60174-8F80-43A9-AA8C-E9F92A96524F}"/>
              </a:ext>
            </a:extLst>
          </p:cNvPr>
          <p:cNvGrpSpPr/>
          <p:nvPr/>
        </p:nvGrpSpPr>
        <p:grpSpPr>
          <a:xfrm>
            <a:off x="22277410" y="4795390"/>
            <a:ext cx="1172495" cy="3854562"/>
            <a:chOff x="22062416" y="7289800"/>
            <a:chExt cx="1172495" cy="5256000"/>
          </a:xfrm>
          <a:solidFill>
            <a:srgbClr val="5E2A78"/>
          </a:solidFill>
        </p:grpSpPr>
        <p:sp>
          <p:nvSpPr>
            <p:cNvPr id="33" name="Прямоугольник 14">
              <a:extLst>
                <a:ext uri="{FF2B5EF4-FFF2-40B4-BE49-F238E27FC236}">
                  <a16:creationId xmlns:a16="http://schemas.microsoft.com/office/drawing/2014/main" id="{3FB23B0F-842E-4427-8D59-07ABA2E2F875}"/>
                </a:ext>
              </a:extLst>
            </p:cNvPr>
            <p:cNvSpPr/>
            <p:nvPr/>
          </p:nvSpPr>
          <p:spPr bwMode="auto">
            <a:xfrm>
              <a:off x="22062416" y="7289800"/>
              <a:ext cx="1172495" cy="52560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38100" tIns="38100" rIns="381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000" b="0" i="0" u="none" strike="noStrike" cap="none" normalizeH="0" baseline="0">
                <a:ln>
                  <a:noFill/>
                </a:ln>
                <a:solidFill>
                  <a:srgbClr val="74808C"/>
                </a:solidFill>
                <a:effectLst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34" name="Text Box 3">
              <a:extLst>
                <a:ext uri="{FF2B5EF4-FFF2-40B4-BE49-F238E27FC236}">
                  <a16:creationId xmlns:a16="http://schemas.microsoft.com/office/drawing/2014/main" id="{6600852E-9E89-4583-A859-A38F25E68A90}"/>
                </a:ext>
              </a:extLst>
            </p:cNvPr>
            <p:cNvSpPr txBox="1">
              <a:spLocks/>
            </p:cNvSpPr>
            <p:nvPr/>
          </p:nvSpPr>
          <p:spPr bwMode="auto">
            <a:xfrm rot="16200000">
              <a:off x="20325106" y="9644178"/>
              <a:ext cx="4734193" cy="60199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algn="ctr" eaLnBrk="1">
                <a:defRPr/>
              </a:pPr>
              <a:r>
                <a:rPr lang="en-US" altLang="x-none" sz="2800" b="1" dirty="0">
                  <a:solidFill>
                    <a:schemeClr val="tx1"/>
                  </a:solidFill>
                  <a:latin typeface="Montserrat" pitchFamily="2" charset="0"/>
                  <a:ea typeface="Montserrat Semi" charset="0"/>
                  <a:cs typeface="Montserrat Semi" charset="0"/>
                  <a:sym typeface="Poppins Medium" charset="0"/>
                </a:rPr>
                <a:t>ARMAZENAGEM</a:t>
              </a:r>
              <a:endParaRPr lang="x-none" altLang="x-none" sz="2800" b="1" dirty="0">
                <a:solidFill>
                  <a:schemeClr val="tx1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endParaRPr>
            </a:p>
          </p:txBody>
        </p:sp>
      </p:grpSp>
      <p:grpSp>
        <p:nvGrpSpPr>
          <p:cNvPr id="35" name="Группа 13">
            <a:extLst>
              <a:ext uri="{FF2B5EF4-FFF2-40B4-BE49-F238E27FC236}">
                <a16:creationId xmlns:a16="http://schemas.microsoft.com/office/drawing/2014/main" id="{F434F007-F5B2-4FE3-A0D5-7AB5C499EF4F}"/>
              </a:ext>
            </a:extLst>
          </p:cNvPr>
          <p:cNvGrpSpPr/>
          <p:nvPr/>
        </p:nvGrpSpPr>
        <p:grpSpPr>
          <a:xfrm>
            <a:off x="22277410" y="8861366"/>
            <a:ext cx="1172495" cy="3854562"/>
            <a:chOff x="22062416" y="7289800"/>
            <a:chExt cx="1172495" cy="5256000"/>
          </a:xfrm>
          <a:solidFill>
            <a:srgbClr val="5E2A78"/>
          </a:solidFill>
        </p:grpSpPr>
        <p:sp>
          <p:nvSpPr>
            <p:cNvPr id="36" name="Прямоугольник 14">
              <a:extLst>
                <a:ext uri="{FF2B5EF4-FFF2-40B4-BE49-F238E27FC236}">
                  <a16:creationId xmlns:a16="http://schemas.microsoft.com/office/drawing/2014/main" id="{69EBF9FA-9C76-4565-97F2-1423E9C2F614}"/>
                </a:ext>
              </a:extLst>
            </p:cNvPr>
            <p:cNvSpPr/>
            <p:nvPr/>
          </p:nvSpPr>
          <p:spPr bwMode="auto">
            <a:xfrm>
              <a:off x="22062416" y="7289800"/>
              <a:ext cx="1172495" cy="52560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38100" tIns="38100" rIns="381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000" b="0" i="0" u="none" strike="noStrike" cap="none" normalizeH="0" baseline="0">
                <a:ln>
                  <a:noFill/>
                </a:ln>
                <a:solidFill>
                  <a:srgbClr val="74808C"/>
                </a:solidFill>
                <a:effectLst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37" name="Text Box 3">
              <a:extLst>
                <a:ext uri="{FF2B5EF4-FFF2-40B4-BE49-F238E27FC236}">
                  <a16:creationId xmlns:a16="http://schemas.microsoft.com/office/drawing/2014/main" id="{E34E046A-D50E-4E70-9EFB-6BF5FE01A391}"/>
                </a:ext>
              </a:extLst>
            </p:cNvPr>
            <p:cNvSpPr txBox="1">
              <a:spLocks/>
            </p:cNvSpPr>
            <p:nvPr/>
          </p:nvSpPr>
          <p:spPr bwMode="auto">
            <a:xfrm rot="16200000">
              <a:off x="20325106" y="9644178"/>
              <a:ext cx="4734193" cy="60199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algn="ctr" eaLnBrk="1">
                <a:defRPr/>
              </a:pPr>
              <a:r>
                <a:rPr lang="en-US" altLang="x-none" sz="2800" b="1" dirty="0">
                  <a:solidFill>
                    <a:schemeClr val="tx1"/>
                  </a:solidFill>
                  <a:latin typeface="Montserrat" pitchFamily="2" charset="0"/>
                  <a:ea typeface="Montserrat Semi" charset="0"/>
                  <a:cs typeface="Montserrat Semi" charset="0"/>
                  <a:sym typeface="Poppins Medium" charset="0"/>
                </a:rPr>
                <a:t>E-COMMERCE</a:t>
              </a:r>
              <a:endParaRPr lang="x-none" altLang="x-none" sz="2800" b="1" dirty="0">
                <a:solidFill>
                  <a:schemeClr val="tx1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endParaRPr>
            </a:p>
          </p:txBody>
        </p:sp>
      </p:grpSp>
      <p:sp>
        <p:nvSpPr>
          <p:cNvPr id="44" name="Retângulo 43">
            <a:extLst>
              <a:ext uri="{FF2B5EF4-FFF2-40B4-BE49-F238E27FC236}">
                <a16:creationId xmlns:a16="http://schemas.microsoft.com/office/drawing/2014/main" id="{BDBD130C-B900-46AE-A378-CDCCBF804100}"/>
              </a:ext>
            </a:extLst>
          </p:cNvPr>
          <p:cNvSpPr/>
          <p:nvPr/>
        </p:nvSpPr>
        <p:spPr bwMode="auto">
          <a:xfrm>
            <a:off x="-177089" y="0"/>
            <a:ext cx="13197181" cy="13776778"/>
          </a:xfrm>
          <a:prstGeom prst="rect">
            <a:avLst/>
          </a:prstGeom>
          <a:solidFill>
            <a:schemeClr val="accent1">
              <a:lumMod val="10000"/>
              <a:alpha val="20000"/>
            </a:schemeClr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E14F6C43-01BA-9945-9CCF-6F3DBE6A7CAB}"/>
              </a:ext>
            </a:extLst>
          </p:cNvPr>
          <p:cNvSpPr txBox="1">
            <a:spLocks/>
          </p:cNvSpPr>
          <p:nvPr/>
        </p:nvSpPr>
        <p:spPr bwMode="auto">
          <a:xfrm>
            <a:off x="586852" y="10179898"/>
            <a:ext cx="7239477" cy="2545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10000" b="1" dirty="0">
                <a:solidFill>
                  <a:srgbClr val="FFFFFF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MERCADO</a:t>
            </a:r>
          </a:p>
          <a:p>
            <a:pPr eaLnBrk="1">
              <a:defRPr/>
            </a:pPr>
            <a:endParaRPr lang="x-none" altLang="x-none" sz="5400" b="1" i="1" dirty="0">
              <a:solidFill>
                <a:srgbClr val="6B3088"/>
              </a:solidFill>
              <a:latin typeface="Montserrat" pitchFamily="2" charset="0"/>
              <a:ea typeface="Montserrat Semi" charset="0"/>
              <a:cs typeface="Montserrat Semi" charset="0"/>
              <a:sym typeface="Poppins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268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3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3">
            <a:extLst>
              <a:ext uri="{FF2B5EF4-FFF2-40B4-BE49-F238E27FC236}">
                <a16:creationId xmlns:a16="http://schemas.microsoft.com/office/drawing/2014/main" id="{9A6AF28B-69BF-3741-9302-EA62EF20630A}"/>
              </a:ext>
            </a:extLst>
          </p:cNvPr>
          <p:cNvSpPr txBox="1">
            <a:spLocks/>
          </p:cNvSpPr>
          <p:nvPr/>
        </p:nvSpPr>
        <p:spPr bwMode="auto">
          <a:xfrm>
            <a:off x="2019276" y="919103"/>
            <a:ext cx="17459026" cy="1716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10000" b="1" dirty="0">
                <a:solidFill>
                  <a:srgbClr val="6B3088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QUEM CONFIA NA </a:t>
            </a:r>
            <a:endParaRPr lang="x-none" altLang="x-none" sz="10000" b="1" dirty="0">
              <a:solidFill>
                <a:srgbClr val="EF8020"/>
              </a:solidFill>
              <a:latin typeface="Montserrat" pitchFamily="2" charset="0"/>
              <a:ea typeface="Montserrat Semi" charset="0"/>
              <a:cs typeface="Montserrat Semi" charset="0"/>
              <a:sym typeface="Poppins Medium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531FD0D-5515-EF44-957E-65A773902EB0}"/>
              </a:ext>
            </a:extLst>
          </p:cNvPr>
          <p:cNvGrpSpPr/>
          <p:nvPr/>
        </p:nvGrpSpPr>
        <p:grpSpPr>
          <a:xfrm>
            <a:off x="2019276" y="3329608"/>
            <a:ext cx="7995600" cy="10386392"/>
            <a:chOff x="2036366" y="5645176"/>
            <a:chExt cx="7995600" cy="8063999"/>
          </a:xfrm>
          <a:solidFill>
            <a:srgbClr val="6B3088"/>
          </a:solidFill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83E4F36F-703F-2448-8369-2750FA15FEB3}"/>
                </a:ext>
              </a:extLst>
            </p:cNvPr>
            <p:cNvSpPr/>
            <p:nvPr/>
          </p:nvSpPr>
          <p:spPr bwMode="auto">
            <a:xfrm>
              <a:off x="2036366" y="5645176"/>
              <a:ext cx="7995600" cy="806399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38100" tIns="38100" rIns="381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000" b="0" i="0" u="none" strike="noStrike" cap="none" normalizeH="0" baseline="0">
                <a:ln>
                  <a:noFill/>
                </a:ln>
                <a:solidFill>
                  <a:srgbClr val="74808C"/>
                </a:solidFill>
                <a:effectLst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17" name="Rectangle 1">
              <a:extLst>
                <a:ext uri="{FF2B5EF4-FFF2-40B4-BE49-F238E27FC236}">
                  <a16:creationId xmlns:a16="http://schemas.microsoft.com/office/drawing/2014/main" id="{77330B2E-EA76-7F40-89A3-CEB3826FA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0960" y="7862439"/>
              <a:ext cx="6310312" cy="342476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80000"/>
                </a:lnSpc>
              </a:pPr>
              <a:r>
                <a:rPr lang="pt-BR" altLang="en-US" sz="3200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“A Bexx é uma plataforma que </a:t>
              </a:r>
              <a:r>
                <a:rPr lang="pt-BR" altLang="en-US" sz="3200" u="sng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promoveu a melhoria no processo de gestão em transporte e nos permitiu um ganho em eficiência </a:t>
              </a:r>
              <a:r>
                <a:rPr lang="pt-BR" altLang="en-US" sz="3200" dirty="0">
                  <a:solidFill>
                    <a:schemeClr val="tx1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operacional e de redução de custo.” </a:t>
              </a:r>
              <a:endParaRPr lang="en-US" altLang="en-US" sz="32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endParaRPr>
            </a:p>
          </p:txBody>
        </p:sp>
        <p:sp>
          <p:nvSpPr>
            <p:cNvPr id="18" name="Text Box 3">
              <a:extLst>
                <a:ext uri="{FF2B5EF4-FFF2-40B4-BE49-F238E27FC236}">
                  <a16:creationId xmlns:a16="http://schemas.microsoft.com/office/drawing/2014/main" id="{18579F6A-B146-584F-95A5-93978DAF3CB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30960" y="6270202"/>
              <a:ext cx="6310312" cy="1215613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defRPr/>
              </a:pPr>
              <a:r>
                <a:rPr lang="pt-BR" altLang="en-US" sz="4800" dirty="0">
                  <a:solidFill>
                    <a:schemeClr val="tx1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Pedro Carneiro </a:t>
              </a:r>
            </a:p>
            <a:p>
              <a:pPr eaLnBrk="1">
                <a:defRPr/>
              </a:pPr>
              <a:r>
                <a:rPr lang="pt-BR" altLang="en-US" sz="4800" dirty="0">
                  <a:solidFill>
                    <a:srgbClr val="EF8020"/>
                  </a:solidFill>
                  <a:latin typeface="Poppins Medium" panose="00000600000000000000" pitchFamily="2" charset="0"/>
                  <a:cs typeface="Poppins Medium" panose="00000600000000000000" pitchFamily="2" charset="0"/>
                </a:rPr>
                <a:t>CEO Supporte</a:t>
              </a:r>
              <a:endParaRPr lang="x-none" altLang="x-none" sz="4800" b="1" dirty="0">
                <a:solidFill>
                  <a:srgbClr val="EF8020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endParaRPr>
            </a:p>
          </p:txBody>
        </p:sp>
      </p:grp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BF62C151-A03E-4ECE-970A-3DC5B2756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419" y="6497960"/>
            <a:ext cx="9759964" cy="1716879"/>
          </a:xfrm>
          <a:prstGeom prst="rect">
            <a:avLst/>
          </a:prstGeom>
        </p:spPr>
      </p:pic>
      <p:pic>
        <p:nvPicPr>
          <p:cNvPr id="10" name="Imagem 9" descr="Texto&#10;&#10;Descrição gerada automaticamente com confiança baixa">
            <a:extLst>
              <a:ext uri="{FF2B5EF4-FFF2-40B4-BE49-F238E27FC236}">
                <a16:creationId xmlns:a16="http://schemas.microsoft.com/office/drawing/2014/main" id="{E8C60EA8-2B5E-4517-B7BC-9939F4AA8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668" y="308653"/>
            <a:ext cx="4961465" cy="293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182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6B30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iangle"/>
          <p:cNvSpPr/>
          <p:nvPr/>
        </p:nvSpPr>
        <p:spPr>
          <a:xfrm>
            <a:off x="-35918" y="-52355"/>
            <a:ext cx="10816168" cy="10878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47"/>
                </a:lnTo>
                <a:lnTo>
                  <a:pt x="54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EBEB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0" name="Shape"/>
          <p:cNvSpPr/>
          <p:nvPr/>
        </p:nvSpPr>
        <p:spPr>
          <a:xfrm>
            <a:off x="-5223" y="-21311"/>
            <a:ext cx="7960864" cy="68625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77" y="18"/>
                </a:moveTo>
                <a:lnTo>
                  <a:pt x="21600" y="8941"/>
                </a:lnTo>
                <a:lnTo>
                  <a:pt x="10631" y="21600"/>
                </a:lnTo>
                <a:lnTo>
                  <a:pt x="0" y="9268"/>
                </a:lnTo>
                <a:lnTo>
                  <a:pt x="0" y="0"/>
                </a:lnTo>
                <a:lnTo>
                  <a:pt x="13877" y="18"/>
                </a:lnTo>
                <a:close/>
              </a:path>
            </a:pathLst>
          </a:custGeom>
          <a:solidFill>
            <a:srgbClr val="EF802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1" name="Shape"/>
          <p:cNvSpPr/>
          <p:nvPr/>
        </p:nvSpPr>
        <p:spPr>
          <a:xfrm>
            <a:off x="-9692" y="6835584"/>
            <a:ext cx="8005580" cy="6921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392"/>
                </a:moveTo>
                <a:lnTo>
                  <a:pt x="10635" y="0"/>
                </a:lnTo>
                <a:lnTo>
                  <a:pt x="21600" y="12710"/>
                </a:lnTo>
                <a:lnTo>
                  <a:pt x="13715" y="21600"/>
                </a:lnTo>
                <a:lnTo>
                  <a:pt x="19" y="21600"/>
                </a:lnTo>
                <a:lnTo>
                  <a:pt x="0" y="12392"/>
                </a:lnTo>
                <a:close/>
              </a:path>
            </a:pathLst>
          </a:custGeom>
          <a:solidFill>
            <a:srgbClr val="5E2A7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solidFill>
                <a:srgbClr val="7030A0"/>
              </a:solidFill>
            </a:endParaRPr>
          </a:p>
        </p:txBody>
      </p:sp>
      <p:sp>
        <p:nvSpPr>
          <p:cNvPr id="32" name="Triangle"/>
          <p:cNvSpPr/>
          <p:nvPr/>
        </p:nvSpPr>
        <p:spPr>
          <a:xfrm>
            <a:off x="3907383" y="2803987"/>
            <a:ext cx="4064745" cy="8101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68" y="0"/>
                </a:moveTo>
                <a:lnTo>
                  <a:pt x="21600" y="21600"/>
                </a:lnTo>
                <a:lnTo>
                  <a:pt x="0" y="10766"/>
                </a:lnTo>
                <a:lnTo>
                  <a:pt x="21468" y="0"/>
                </a:lnTo>
                <a:close/>
              </a:path>
            </a:pathLst>
          </a:custGeom>
          <a:solidFill>
            <a:srgbClr val="6B30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solidFill>
                <a:srgbClr val="FFC000"/>
              </a:solidFill>
            </a:endParaRPr>
          </a:p>
        </p:txBody>
      </p:sp>
      <p:sp>
        <p:nvSpPr>
          <p:cNvPr id="33" name="Triangle"/>
          <p:cNvSpPr/>
          <p:nvPr/>
        </p:nvSpPr>
        <p:spPr>
          <a:xfrm>
            <a:off x="5003834" y="10880428"/>
            <a:ext cx="5902589" cy="2945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05" y="0"/>
                </a:moveTo>
                <a:lnTo>
                  <a:pt x="21600" y="21600"/>
                </a:lnTo>
                <a:lnTo>
                  <a:pt x="0" y="21529"/>
                </a:lnTo>
                <a:lnTo>
                  <a:pt x="10905" y="0"/>
                </a:lnTo>
                <a:close/>
              </a:path>
            </a:pathLst>
          </a:custGeom>
          <a:solidFill>
            <a:srgbClr val="C1C4C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4" name="Triangle"/>
          <p:cNvSpPr/>
          <p:nvPr/>
        </p:nvSpPr>
        <p:spPr>
          <a:xfrm rot="13500000">
            <a:off x="6262770" y="2167484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>
              <a:solidFill>
                <a:srgbClr val="5E2A78"/>
              </a:solidFill>
            </a:endParaRPr>
          </a:p>
        </p:txBody>
      </p:sp>
      <p:sp>
        <p:nvSpPr>
          <p:cNvPr id="35" name="Triangle"/>
          <p:cNvSpPr/>
          <p:nvPr/>
        </p:nvSpPr>
        <p:spPr>
          <a:xfrm rot="13500000">
            <a:off x="5303774" y="310898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B30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6" name="Triangle"/>
          <p:cNvSpPr/>
          <p:nvPr/>
        </p:nvSpPr>
        <p:spPr>
          <a:xfrm rot="13500000">
            <a:off x="5303774" y="123367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B30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7" name="Triangle"/>
          <p:cNvSpPr/>
          <p:nvPr/>
        </p:nvSpPr>
        <p:spPr>
          <a:xfrm rot="13500000">
            <a:off x="4368834" y="4046633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B30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8" name="Triangle"/>
          <p:cNvSpPr/>
          <p:nvPr/>
        </p:nvSpPr>
        <p:spPr>
          <a:xfrm rot="13500000">
            <a:off x="4368834" y="2171328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39" name="Triangle"/>
          <p:cNvSpPr/>
          <p:nvPr/>
        </p:nvSpPr>
        <p:spPr>
          <a:xfrm rot="13500000">
            <a:off x="4368834" y="32060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E2A7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0" name="Triangle"/>
          <p:cNvSpPr/>
          <p:nvPr/>
        </p:nvSpPr>
        <p:spPr>
          <a:xfrm rot="13500000">
            <a:off x="3433893" y="4971994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B30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1" name="Triangle"/>
          <p:cNvSpPr/>
          <p:nvPr/>
        </p:nvSpPr>
        <p:spPr>
          <a:xfrm rot="13500000">
            <a:off x="3433893" y="3096689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5266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2" name="Triangle"/>
          <p:cNvSpPr/>
          <p:nvPr/>
        </p:nvSpPr>
        <p:spPr>
          <a:xfrm rot="13500000">
            <a:off x="3433893" y="124596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5266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3" name="Triangle"/>
          <p:cNvSpPr/>
          <p:nvPr/>
        </p:nvSpPr>
        <p:spPr>
          <a:xfrm rot="13500000">
            <a:off x="3433893" y="-604755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B30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4" name="Triangle"/>
          <p:cNvSpPr/>
          <p:nvPr/>
        </p:nvSpPr>
        <p:spPr>
          <a:xfrm rot="13500000">
            <a:off x="2474898" y="403434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B30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5" name="Triangle"/>
          <p:cNvSpPr/>
          <p:nvPr/>
        </p:nvSpPr>
        <p:spPr>
          <a:xfrm rot="13500000">
            <a:off x="2474898" y="215903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6" name="Triangle"/>
          <p:cNvSpPr/>
          <p:nvPr/>
        </p:nvSpPr>
        <p:spPr>
          <a:xfrm rot="13500000">
            <a:off x="2474898" y="308315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B30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7" name="Triangle"/>
          <p:cNvSpPr/>
          <p:nvPr/>
        </p:nvSpPr>
        <p:spPr>
          <a:xfrm rot="13500000">
            <a:off x="1515902" y="310898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5266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8" name="Triangle"/>
          <p:cNvSpPr/>
          <p:nvPr/>
        </p:nvSpPr>
        <p:spPr>
          <a:xfrm rot="13500000">
            <a:off x="1515902" y="123367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B30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49" name="Triangle"/>
          <p:cNvSpPr/>
          <p:nvPr/>
        </p:nvSpPr>
        <p:spPr>
          <a:xfrm rot="13500000">
            <a:off x="1515902" y="-61704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50" name="Triangle"/>
          <p:cNvSpPr/>
          <p:nvPr/>
        </p:nvSpPr>
        <p:spPr>
          <a:xfrm rot="13500000">
            <a:off x="579617" y="215822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B30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51" name="Triangle"/>
          <p:cNvSpPr/>
          <p:nvPr/>
        </p:nvSpPr>
        <p:spPr>
          <a:xfrm rot="13500000">
            <a:off x="579617" y="282915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5266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52" name="Triangle"/>
          <p:cNvSpPr/>
          <p:nvPr/>
        </p:nvSpPr>
        <p:spPr>
          <a:xfrm rot="13500000">
            <a:off x="-402090" y="125907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C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53" name="Triangle"/>
          <p:cNvSpPr/>
          <p:nvPr/>
        </p:nvSpPr>
        <p:spPr>
          <a:xfrm rot="13500000">
            <a:off x="-402090" y="-57894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6B308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55" name="PowerPoint and Keynote Template…"/>
          <p:cNvSpPr txBox="1"/>
          <p:nvPr/>
        </p:nvSpPr>
        <p:spPr>
          <a:xfrm>
            <a:off x="11673728" y="8276797"/>
            <a:ext cx="10277395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0" dirty="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QUERO PROSSEGUIR</a:t>
            </a:r>
            <a:endParaRPr sz="8000" dirty="0">
              <a:solidFill>
                <a:srgbClr val="FFFFFF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56" name="Line"/>
          <p:cNvSpPr/>
          <p:nvPr/>
        </p:nvSpPr>
        <p:spPr>
          <a:xfrm>
            <a:off x="11731155" y="7805144"/>
            <a:ext cx="10885898" cy="0"/>
          </a:xfrm>
          <a:prstGeom prst="line">
            <a:avLst/>
          </a:prstGeom>
          <a:ln w="25400">
            <a:solidFill>
              <a:srgbClr val="C1C4C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pic>
        <p:nvPicPr>
          <p:cNvPr id="54" name="Imagem 53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23FA7ECF-E9FD-4644-8A6A-89245E3C6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128" y="5390970"/>
            <a:ext cx="10405999" cy="2173698"/>
          </a:xfrm>
          <a:prstGeom prst="rect">
            <a:avLst/>
          </a:prstGeom>
        </p:spPr>
      </p:pic>
      <p:sp>
        <p:nvSpPr>
          <p:cNvPr id="57" name="Triangle">
            <a:extLst>
              <a:ext uri="{FF2B5EF4-FFF2-40B4-BE49-F238E27FC236}">
                <a16:creationId xmlns:a16="http://schemas.microsoft.com/office/drawing/2014/main" id="{320452D3-2F44-4071-9788-C9BB821EEF9F}"/>
              </a:ext>
            </a:extLst>
          </p:cNvPr>
          <p:cNvSpPr/>
          <p:nvPr/>
        </p:nvSpPr>
        <p:spPr>
          <a:xfrm rot="13500000">
            <a:off x="21537128" y="830864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EF802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0118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3">
            <a:extLst>
              <a:ext uri="{FF2B5EF4-FFF2-40B4-BE49-F238E27FC236}">
                <a16:creationId xmlns:a16="http://schemas.microsoft.com/office/drawing/2014/main" id="{4FEC5D09-79E5-4199-A14D-F60622B4FFDF}"/>
              </a:ext>
            </a:extLst>
          </p:cNvPr>
          <p:cNvSpPr txBox="1">
            <a:spLocks/>
          </p:cNvSpPr>
          <p:nvPr/>
        </p:nvSpPr>
        <p:spPr bwMode="auto">
          <a:xfrm>
            <a:off x="6395356" y="2033464"/>
            <a:ext cx="11593288" cy="157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algn="ctr" eaLnBrk="1">
              <a:defRPr/>
            </a:pPr>
            <a:r>
              <a:rPr lang="en-US" altLang="x-none" sz="10000" b="1" dirty="0">
                <a:solidFill>
                  <a:srgbClr val="6B3088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FALE</a:t>
            </a:r>
            <a:r>
              <a:rPr lang="en-US" altLang="x-none" sz="10000" b="1" dirty="0">
                <a:solidFill>
                  <a:srgbClr val="EF8020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 CONOSCO</a:t>
            </a:r>
            <a:endParaRPr lang="x-none" altLang="x-none" sz="10000" b="1" dirty="0">
              <a:solidFill>
                <a:srgbClr val="EF8020"/>
              </a:solidFill>
              <a:latin typeface="Montserrat" pitchFamily="2" charset="0"/>
              <a:ea typeface="Montserrat Semi" charset="0"/>
              <a:cs typeface="Montserrat Semi" charset="0"/>
              <a:sym typeface="Poppins Medium" charset="0"/>
            </a:endParaRPr>
          </a:p>
        </p:txBody>
      </p:sp>
      <p:pic>
        <p:nvPicPr>
          <p:cNvPr id="20" name="Imagem 19" descr="Texto&#10;&#10;Descrição gerada automaticamente com confiança baixa">
            <a:extLst>
              <a:ext uri="{FF2B5EF4-FFF2-40B4-BE49-F238E27FC236}">
                <a16:creationId xmlns:a16="http://schemas.microsoft.com/office/drawing/2014/main" id="{B7043129-4F85-413D-805F-B2FA00BA5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8" y="11970568"/>
            <a:ext cx="2155204" cy="127613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6D83D7CB-0501-4EEA-9F22-FED112AE2E7A}"/>
              </a:ext>
            </a:extLst>
          </p:cNvPr>
          <p:cNvSpPr txBox="1"/>
          <p:nvPr/>
        </p:nvSpPr>
        <p:spPr>
          <a:xfrm>
            <a:off x="7926165" y="4506741"/>
            <a:ext cx="921702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6B3088"/>
                </a:solidFill>
                <a:latin typeface="Poppins Light" panose="00000400000000000000" pitchFamily="2" charset="0"/>
                <a:cs typeface="Poppins Medium" panose="000006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www.bexx.com.br</a:t>
            </a:r>
            <a:endParaRPr lang="en-US" sz="4000" b="1" dirty="0">
              <a:solidFill>
                <a:srgbClr val="6B3088"/>
              </a:solidFill>
              <a:latin typeface="Poppins Light" panose="00000400000000000000" pitchFamily="2" charset="0"/>
              <a:cs typeface="Poppins Medium" panose="00000600000000000000" pitchFamily="2" charset="0"/>
            </a:endParaRPr>
          </a:p>
          <a:p>
            <a:pPr algn="ctr"/>
            <a:endParaRPr lang="en-US" sz="4000" b="1" dirty="0">
              <a:solidFill>
                <a:srgbClr val="6B3088"/>
              </a:solidFill>
              <a:latin typeface="Poppins Light" panose="00000400000000000000" pitchFamily="2" charset="0"/>
              <a:cs typeface="Poppins Medium" panose="00000600000000000000" pitchFamily="2" charset="0"/>
            </a:endParaRPr>
          </a:p>
          <a:p>
            <a:pPr algn="ctr"/>
            <a:r>
              <a:rPr lang="pt-BR" sz="4800" dirty="0">
                <a:solidFill>
                  <a:srgbClr val="6B3088"/>
                </a:solidFill>
                <a:latin typeface="Poppins Light" panose="00000400000000000000" pitchFamily="2" charset="0"/>
                <a:cs typeface="Poppins Medium" panose="00000600000000000000" pitchFamily="2" charset="0"/>
              </a:rPr>
              <a:t>Diego Rodrigues </a:t>
            </a:r>
          </a:p>
          <a:p>
            <a:pPr algn="ctr"/>
            <a:endParaRPr lang="pt-BR" sz="4000" dirty="0">
              <a:solidFill>
                <a:srgbClr val="6B3088"/>
              </a:solidFill>
              <a:latin typeface="Poppins Light" panose="00000400000000000000" pitchFamily="2" charset="0"/>
              <a:cs typeface="Poppins Medium" panose="00000600000000000000" pitchFamily="2" charset="0"/>
            </a:endParaRPr>
          </a:p>
          <a:p>
            <a:pPr algn="ctr"/>
            <a:r>
              <a:rPr lang="pt-BR" sz="4000" dirty="0">
                <a:solidFill>
                  <a:srgbClr val="6B3088"/>
                </a:solidFill>
                <a:latin typeface="Poppins Light" panose="00000400000000000000" pitchFamily="2" charset="0"/>
                <a:cs typeface="Poppins Medium" panose="00000600000000000000" pitchFamily="2" charset="0"/>
              </a:rPr>
              <a:t>(34) 99777 7525 </a:t>
            </a:r>
          </a:p>
          <a:p>
            <a:pPr algn="ctr"/>
            <a:r>
              <a:rPr lang="pt-BR" sz="4000" b="1" dirty="0">
                <a:solidFill>
                  <a:srgbClr val="6B3088"/>
                </a:solidFill>
                <a:latin typeface="Poppins Light" panose="00000400000000000000" pitchFamily="2" charset="0"/>
                <a:cs typeface="Poppins Medium" panose="00000600000000000000" pitchFamily="2" charset="0"/>
              </a:rPr>
              <a:t>diego@bexx.com.br</a:t>
            </a:r>
          </a:p>
          <a:p>
            <a:pPr algn="ctr"/>
            <a:r>
              <a:rPr lang="pt-BR" sz="4000" dirty="0">
                <a:solidFill>
                  <a:srgbClr val="6B3088"/>
                </a:solidFill>
                <a:latin typeface="Poppins Light" panose="00000400000000000000" pitchFamily="2" charset="0"/>
                <a:cs typeface="Poppins Medium" panose="00000600000000000000" pitchFamily="2" charset="0"/>
              </a:rPr>
              <a:t>Head de Negócios </a:t>
            </a:r>
          </a:p>
          <a:p>
            <a:pPr algn="ctr"/>
            <a:endParaRPr lang="pt-BR" sz="4000" dirty="0">
              <a:solidFill>
                <a:srgbClr val="6B3088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CA5830-9538-437D-860A-D3A8E44CE4F1}"/>
              </a:ext>
            </a:extLst>
          </p:cNvPr>
          <p:cNvGrpSpPr/>
          <p:nvPr/>
        </p:nvGrpSpPr>
        <p:grpSpPr>
          <a:xfrm>
            <a:off x="8447584" y="9523499"/>
            <a:ext cx="8174186" cy="1276138"/>
            <a:chOff x="1209502" y="9344134"/>
            <a:chExt cx="8174186" cy="1276138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3BFD2B33-0C61-43FE-8E94-F2EA30E5515A}"/>
                </a:ext>
              </a:extLst>
            </p:cNvPr>
            <p:cNvSpPr/>
            <p:nvPr/>
          </p:nvSpPr>
          <p:spPr bwMode="auto">
            <a:xfrm>
              <a:off x="1209502" y="9344134"/>
              <a:ext cx="8174186" cy="1276138"/>
            </a:xfrm>
            <a:prstGeom prst="roundRect">
              <a:avLst/>
            </a:prstGeom>
            <a:solidFill>
              <a:srgbClr val="EF8020"/>
            </a:soli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>
              <a:outerShdw blurRad="254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38100" tIns="38100" rIns="381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2000" b="0" i="0" u="none" strike="noStrike" cap="none" normalizeH="0" baseline="0" dirty="0">
                <a:ln>
                  <a:noFill/>
                </a:ln>
                <a:solidFill>
                  <a:srgbClr val="74808C"/>
                </a:solidFill>
                <a:effectLst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555E2074-C8FD-4BE6-A3CF-31782E2136AE}"/>
                </a:ext>
              </a:extLst>
            </p:cNvPr>
            <p:cNvSpPr txBox="1"/>
            <p:nvPr/>
          </p:nvSpPr>
          <p:spPr>
            <a:xfrm>
              <a:off x="1486687" y="9700565"/>
              <a:ext cx="76198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FFFFFF"/>
                  </a:solidFill>
                  <a:latin typeface="Poppins ExtraBold" panose="00000900000000000000" pitchFamily="2" charset="0"/>
                  <a:cs typeface="Poppins ExtraBold" panose="00000900000000000000" pitchFamily="2" charset="0"/>
                </a:rPr>
                <a:t>AGENDE UMA DEMONSTRAÇÃO</a:t>
              </a:r>
              <a:endParaRPr lang="pt-BR" sz="3600" dirty="0">
                <a:solidFill>
                  <a:srgbClr val="FFFFFF"/>
                </a:solidFill>
                <a:latin typeface="Poppins ExtraBold" panose="00000900000000000000" pitchFamily="2" charset="0"/>
                <a:cs typeface="Poppins ExtraBold" panose="000009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41398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F2870184-464F-8340-AABA-F65BCB34CDD6}"/>
              </a:ext>
            </a:extLst>
          </p:cNvPr>
          <p:cNvSpPr txBox="1">
            <a:spLocks/>
          </p:cNvSpPr>
          <p:nvPr/>
        </p:nvSpPr>
        <p:spPr bwMode="auto">
          <a:xfrm>
            <a:off x="22545675" y="12449175"/>
            <a:ext cx="895350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>
            <a:spAutoFit/>
          </a:bodyPr>
          <a:lstStyle>
            <a:lvl1pPr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  <a:lvl2pPr marL="742950" indent="-28575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2pPr>
            <a:lvl3pPr marL="11430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3pPr>
            <a:lvl4pPr marL="16002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4pPr>
            <a:lvl5pPr marL="20574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9pPr>
          </a:lstStyle>
          <a:p>
            <a:pPr algn="ctr" eaLnBrk="1">
              <a:defRPr/>
            </a:pPr>
            <a:fld id="{C2B654BF-7688-8840-9048-45BDAB8FB3FC}" type="slidenum">
              <a:rPr lang="x-none" altLang="x-none" smtClean="0">
                <a:solidFill>
                  <a:srgbClr val="9B9A9C"/>
                </a:solidFill>
                <a:latin typeface="Montserrat" charset="0"/>
                <a:ea typeface="Montserrat" charset="0"/>
                <a:cs typeface="Montserrat" charset="0"/>
              </a:rPr>
              <a:pPr algn="ctr" eaLnBrk="1">
                <a:defRPr/>
              </a:pPr>
              <a:t>3</a:t>
            </a:fld>
            <a:endParaRPr lang="x-none" altLang="x-none" dirty="0">
              <a:solidFill>
                <a:srgbClr val="9B9A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5735EF40-000D-B845-AAED-98ED3BF5206A}"/>
              </a:ext>
            </a:extLst>
          </p:cNvPr>
          <p:cNvSpPr txBox="1">
            <a:spLocks/>
          </p:cNvSpPr>
          <p:nvPr/>
        </p:nvSpPr>
        <p:spPr bwMode="auto">
          <a:xfrm>
            <a:off x="1026438" y="762377"/>
            <a:ext cx="17862306" cy="2510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10000" b="1" dirty="0">
                <a:solidFill>
                  <a:srgbClr val="6B3088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TENDÊNCIAS </a:t>
            </a:r>
            <a:r>
              <a:rPr lang="en-US" altLang="x-none" sz="6000" b="1" i="1" dirty="0">
                <a:solidFill>
                  <a:srgbClr val="EF8020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DO MERCADO</a:t>
            </a:r>
            <a:endParaRPr lang="x-none" altLang="x-none" sz="6000" b="1" i="1" dirty="0">
              <a:solidFill>
                <a:srgbClr val="EF8020"/>
              </a:solidFill>
              <a:latin typeface="Montserrat" pitchFamily="2" charset="0"/>
              <a:ea typeface="Montserrat Semi" charset="0"/>
              <a:cs typeface="Montserrat Semi" charset="0"/>
              <a:sym typeface="Poppins Medium" charset="0"/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73A00AE-3652-5146-8F3F-3A1622C2FCFE}"/>
              </a:ext>
            </a:extLst>
          </p:cNvPr>
          <p:cNvCxnSpPr>
            <a:cxnSpLocks/>
          </p:cNvCxnSpPr>
          <p:nvPr/>
        </p:nvCxnSpPr>
        <p:spPr bwMode="auto">
          <a:xfrm>
            <a:off x="1894856" y="5705872"/>
            <a:ext cx="20886326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50800" cap="flat" cmpd="sng" algn="ctr">
            <a:solidFill>
              <a:schemeClr val="accent1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06C3441-B97E-3D4D-A053-1CA5CEFF0C3B}"/>
              </a:ext>
            </a:extLst>
          </p:cNvPr>
          <p:cNvSpPr/>
          <p:nvPr/>
        </p:nvSpPr>
        <p:spPr bwMode="auto">
          <a:xfrm>
            <a:off x="1606824" y="5417840"/>
            <a:ext cx="576064" cy="576064"/>
          </a:xfrm>
          <a:prstGeom prst="rect">
            <a:avLst/>
          </a:prstGeom>
          <a:solidFill>
            <a:srgbClr val="FFFFFF"/>
          </a:solidFill>
          <a:ln w="101600" cap="flat" cmpd="sng" algn="ctr">
            <a:solidFill>
              <a:srgbClr val="6B3088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61D6CF2-830B-5340-9048-EBA7282B62F4}"/>
              </a:ext>
            </a:extLst>
          </p:cNvPr>
          <p:cNvSpPr/>
          <p:nvPr/>
        </p:nvSpPr>
        <p:spPr bwMode="auto">
          <a:xfrm>
            <a:off x="5791300" y="5392463"/>
            <a:ext cx="576064" cy="576064"/>
          </a:xfrm>
          <a:prstGeom prst="rect">
            <a:avLst/>
          </a:prstGeom>
          <a:solidFill>
            <a:srgbClr val="FFFFFF"/>
          </a:solidFill>
          <a:ln w="101600" cap="flat" cmpd="sng" algn="ctr">
            <a:solidFill>
              <a:srgbClr val="6B3088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25E1007-169D-F742-83C7-E12B70522686}"/>
              </a:ext>
            </a:extLst>
          </p:cNvPr>
          <p:cNvSpPr/>
          <p:nvPr/>
        </p:nvSpPr>
        <p:spPr bwMode="auto">
          <a:xfrm>
            <a:off x="9975776" y="5417840"/>
            <a:ext cx="576064" cy="576064"/>
          </a:xfrm>
          <a:prstGeom prst="rect">
            <a:avLst/>
          </a:prstGeom>
          <a:solidFill>
            <a:srgbClr val="FFFFFF"/>
          </a:solidFill>
          <a:ln w="101600" cap="flat" cmpd="sng" algn="ctr">
            <a:solidFill>
              <a:srgbClr val="6B3088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BED0352-2F3D-9B43-9D24-CC37DF024810}"/>
              </a:ext>
            </a:extLst>
          </p:cNvPr>
          <p:cNvSpPr/>
          <p:nvPr/>
        </p:nvSpPr>
        <p:spPr bwMode="auto">
          <a:xfrm>
            <a:off x="18332424" y="5379343"/>
            <a:ext cx="576064" cy="576064"/>
          </a:xfrm>
          <a:prstGeom prst="rect">
            <a:avLst/>
          </a:prstGeom>
          <a:solidFill>
            <a:srgbClr val="FFFFFF"/>
          </a:solidFill>
          <a:ln w="101600" cap="flat" cmpd="sng" algn="ctr">
            <a:solidFill>
              <a:srgbClr val="6B3088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0AA88D3-D9AE-CD4E-8286-F9242D5295B1}"/>
              </a:ext>
            </a:extLst>
          </p:cNvPr>
          <p:cNvSpPr/>
          <p:nvPr/>
        </p:nvSpPr>
        <p:spPr bwMode="auto">
          <a:xfrm>
            <a:off x="14154100" y="5379343"/>
            <a:ext cx="576064" cy="576064"/>
          </a:xfrm>
          <a:prstGeom prst="rect">
            <a:avLst/>
          </a:prstGeom>
          <a:solidFill>
            <a:srgbClr val="FFFFFF"/>
          </a:solidFill>
          <a:ln w="101600" cap="flat" cmpd="sng" algn="ctr">
            <a:solidFill>
              <a:srgbClr val="6B3088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3D74384-D1FB-420F-8EFC-39F7CD196F03}"/>
              </a:ext>
            </a:extLst>
          </p:cNvPr>
          <p:cNvSpPr txBox="1"/>
          <p:nvPr/>
        </p:nvSpPr>
        <p:spPr>
          <a:xfrm>
            <a:off x="719841" y="3691476"/>
            <a:ext cx="29792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Inteligência Artificial (IOT)</a:t>
            </a:r>
            <a:r>
              <a:rPr lang="pt-BR" sz="2400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aplicadas à </a:t>
            </a:r>
            <a:br>
              <a:rPr lang="pt-BR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</a:br>
            <a:r>
              <a:rPr lang="pt-BR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gestão de ativos</a:t>
            </a:r>
          </a:p>
        </p:txBody>
      </p:sp>
      <p:sp>
        <p:nvSpPr>
          <p:cNvPr id="31" name="Прямоугольник 2">
            <a:extLst>
              <a:ext uri="{FF2B5EF4-FFF2-40B4-BE49-F238E27FC236}">
                <a16:creationId xmlns:a16="http://schemas.microsoft.com/office/drawing/2014/main" id="{3F94F7BD-6ABD-447B-BAA4-F15E5633691D}"/>
              </a:ext>
            </a:extLst>
          </p:cNvPr>
          <p:cNvSpPr/>
          <p:nvPr/>
        </p:nvSpPr>
        <p:spPr bwMode="auto">
          <a:xfrm>
            <a:off x="3699062" y="5417840"/>
            <a:ext cx="576064" cy="576064"/>
          </a:xfrm>
          <a:prstGeom prst="rect">
            <a:avLst/>
          </a:prstGeom>
          <a:solidFill>
            <a:srgbClr val="6B3088"/>
          </a:solidFill>
          <a:ln w="1016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32" name="Прямоугольник 2">
            <a:extLst>
              <a:ext uri="{FF2B5EF4-FFF2-40B4-BE49-F238E27FC236}">
                <a16:creationId xmlns:a16="http://schemas.microsoft.com/office/drawing/2014/main" id="{AF090663-C5AD-4FC9-AC8B-604702A20930}"/>
              </a:ext>
            </a:extLst>
          </p:cNvPr>
          <p:cNvSpPr/>
          <p:nvPr/>
        </p:nvSpPr>
        <p:spPr bwMode="auto">
          <a:xfrm>
            <a:off x="7886614" y="5417840"/>
            <a:ext cx="576064" cy="576064"/>
          </a:xfrm>
          <a:prstGeom prst="rect">
            <a:avLst/>
          </a:prstGeom>
          <a:solidFill>
            <a:srgbClr val="6B3088"/>
          </a:solidFill>
          <a:ln w="1016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33" name="Прямоугольник 2">
            <a:extLst>
              <a:ext uri="{FF2B5EF4-FFF2-40B4-BE49-F238E27FC236}">
                <a16:creationId xmlns:a16="http://schemas.microsoft.com/office/drawing/2014/main" id="{468C60FB-90B8-46B2-9EA4-2B15FC92D5C0}"/>
              </a:ext>
            </a:extLst>
          </p:cNvPr>
          <p:cNvSpPr/>
          <p:nvPr/>
        </p:nvSpPr>
        <p:spPr bwMode="auto">
          <a:xfrm>
            <a:off x="12064938" y="5392463"/>
            <a:ext cx="576064" cy="576064"/>
          </a:xfrm>
          <a:prstGeom prst="rect">
            <a:avLst/>
          </a:prstGeom>
          <a:solidFill>
            <a:srgbClr val="6B3088"/>
          </a:solidFill>
          <a:ln w="1016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34" name="Прямоугольник 2">
            <a:extLst>
              <a:ext uri="{FF2B5EF4-FFF2-40B4-BE49-F238E27FC236}">
                <a16:creationId xmlns:a16="http://schemas.microsoft.com/office/drawing/2014/main" id="{D4A60983-1359-4000-8F21-87D2A28FB0A2}"/>
              </a:ext>
            </a:extLst>
          </p:cNvPr>
          <p:cNvSpPr/>
          <p:nvPr/>
        </p:nvSpPr>
        <p:spPr bwMode="auto">
          <a:xfrm>
            <a:off x="16243262" y="5379343"/>
            <a:ext cx="576064" cy="576064"/>
          </a:xfrm>
          <a:prstGeom prst="rect">
            <a:avLst/>
          </a:prstGeom>
          <a:solidFill>
            <a:srgbClr val="6B3088"/>
          </a:solidFill>
          <a:ln w="1016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341EE0F-398D-480E-B7D9-3DE025AFFD8E}"/>
              </a:ext>
            </a:extLst>
          </p:cNvPr>
          <p:cNvSpPr txBox="1"/>
          <p:nvPr/>
        </p:nvSpPr>
        <p:spPr>
          <a:xfrm>
            <a:off x="2812079" y="6220429"/>
            <a:ext cx="23500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Fulfillment &amp; Warehousing </a:t>
            </a:r>
            <a:br>
              <a:rPr lang="pt-B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</a:br>
            <a:r>
              <a:rPr lang="pt-BR" sz="2400" b="1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on Demand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11D05F1-AA29-4A4F-9C77-AA390E63583F}"/>
              </a:ext>
            </a:extLst>
          </p:cNvPr>
          <p:cNvSpPr txBox="1"/>
          <p:nvPr/>
        </p:nvSpPr>
        <p:spPr>
          <a:xfrm>
            <a:off x="4998730" y="3625468"/>
            <a:ext cx="21612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Integração</a:t>
            </a:r>
            <a:r>
              <a:rPr lang="pt-BR" sz="2400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entre</a:t>
            </a:r>
            <a:r>
              <a:rPr lang="pt-BR" sz="2400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 </a:t>
            </a:r>
            <a:r>
              <a:rPr lang="pt-BR" sz="2400" b="1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varejo, </a:t>
            </a:r>
            <a:br>
              <a:rPr lang="pt-BR" sz="2400" b="1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</a:br>
            <a:r>
              <a:rPr lang="pt-BR" sz="2400" b="1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financeiro e logístico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921502C-4126-438C-8ADF-1761F020335C}"/>
              </a:ext>
            </a:extLst>
          </p:cNvPr>
          <p:cNvSpPr txBox="1"/>
          <p:nvPr/>
        </p:nvSpPr>
        <p:spPr>
          <a:xfrm>
            <a:off x="6999631" y="6180311"/>
            <a:ext cx="23500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Blockchain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B938AA11-C6A6-44DD-BFC3-18D3E93564FE}"/>
              </a:ext>
            </a:extLst>
          </p:cNvPr>
          <p:cNvSpPr txBox="1"/>
          <p:nvPr/>
        </p:nvSpPr>
        <p:spPr>
          <a:xfrm>
            <a:off x="9087784" y="4442827"/>
            <a:ext cx="2350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Entregas </a:t>
            </a:r>
            <a:r>
              <a:rPr lang="pt-BR" sz="2400" b="1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Sustentáveis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672479B-071B-4963-B16C-9A917042EAF7}"/>
              </a:ext>
            </a:extLst>
          </p:cNvPr>
          <p:cNvSpPr txBox="1"/>
          <p:nvPr/>
        </p:nvSpPr>
        <p:spPr>
          <a:xfrm>
            <a:off x="11424244" y="6182973"/>
            <a:ext cx="18574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Logística Reversa </a:t>
            </a:r>
            <a:br>
              <a:rPr lang="pt-BR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</a:br>
            <a:r>
              <a:rPr lang="pt-BR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e Gestão de Resíduos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A61A803-2035-4B69-B9FE-A561CDD7F18A}"/>
              </a:ext>
            </a:extLst>
          </p:cNvPr>
          <p:cNvSpPr txBox="1"/>
          <p:nvPr/>
        </p:nvSpPr>
        <p:spPr>
          <a:xfrm>
            <a:off x="13498023" y="4391641"/>
            <a:ext cx="1888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Bem estar </a:t>
            </a:r>
            <a:r>
              <a:rPr lang="pt-BR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do indivíduo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28CA9DC-B428-4AA3-80B3-B3C286E2D744}"/>
              </a:ext>
            </a:extLst>
          </p:cNvPr>
          <p:cNvSpPr txBox="1"/>
          <p:nvPr/>
        </p:nvSpPr>
        <p:spPr>
          <a:xfrm>
            <a:off x="15484511" y="6051103"/>
            <a:ext cx="20935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Omnichannel</a:t>
            </a:r>
            <a:endParaRPr lang="pt-BR" sz="2400" b="1" dirty="0">
              <a:solidFill>
                <a:srgbClr val="6B3088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Fira Sans Extra Condensed Medium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60623668-7CD9-4E66-8306-1E243B0FBF39}"/>
              </a:ext>
            </a:extLst>
          </p:cNvPr>
          <p:cNvSpPr txBox="1"/>
          <p:nvPr/>
        </p:nvSpPr>
        <p:spPr>
          <a:xfrm>
            <a:off x="17691730" y="4364638"/>
            <a:ext cx="18574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Lead time </a:t>
            </a:r>
            <a:br>
              <a:rPr lang="pt-BR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</a:br>
            <a:r>
              <a:rPr lang="pt-BR" sz="2400" b="1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mais curto</a:t>
            </a:r>
          </a:p>
        </p:txBody>
      </p:sp>
      <p:sp>
        <p:nvSpPr>
          <p:cNvPr id="43" name="Прямоугольник 2">
            <a:extLst>
              <a:ext uri="{FF2B5EF4-FFF2-40B4-BE49-F238E27FC236}">
                <a16:creationId xmlns:a16="http://schemas.microsoft.com/office/drawing/2014/main" id="{9B237D8D-235F-4FFF-8C78-0421FFFE4FB5}"/>
              </a:ext>
            </a:extLst>
          </p:cNvPr>
          <p:cNvSpPr/>
          <p:nvPr/>
        </p:nvSpPr>
        <p:spPr bwMode="auto">
          <a:xfrm>
            <a:off x="20421586" y="5379343"/>
            <a:ext cx="576064" cy="576064"/>
          </a:xfrm>
          <a:prstGeom prst="rect">
            <a:avLst/>
          </a:prstGeom>
          <a:solidFill>
            <a:srgbClr val="6B3088"/>
          </a:solidFill>
          <a:ln w="1016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44" name="Прямоугольник 12">
            <a:extLst>
              <a:ext uri="{FF2B5EF4-FFF2-40B4-BE49-F238E27FC236}">
                <a16:creationId xmlns:a16="http://schemas.microsoft.com/office/drawing/2014/main" id="{12D9ACF3-B838-4A78-81C4-3B1674B3C4D4}"/>
              </a:ext>
            </a:extLst>
          </p:cNvPr>
          <p:cNvSpPr/>
          <p:nvPr/>
        </p:nvSpPr>
        <p:spPr bwMode="auto">
          <a:xfrm>
            <a:off x="22510748" y="5379343"/>
            <a:ext cx="576064" cy="576064"/>
          </a:xfrm>
          <a:prstGeom prst="rect">
            <a:avLst/>
          </a:prstGeom>
          <a:solidFill>
            <a:srgbClr val="FFFFFF"/>
          </a:solidFill>
          <a:ln w="101600" cap="flat" cmpd="sng" algn="ctr">
            <a:solidFill>
              <a:srgbClr val="6B3088"/>
            </a:solidFill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095EF9B-8D3F-4D00-ADFA-2F08EE189E30}"/>
              </a:ext>
            </a:extLst>
          </p:cNvPr>
          <p:cNvSpPr txBox="1"/>
          <p:nvPr/>
        </p:nvSpPr>
        <p:spPr>
          <a:xfrm>
            <a:off x="19893549" y="6051103"/>
            <a:ext cx="16321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Estoque</a:t>
            </a:r>
            <a:r>
              <a:rPr lang="pt-BR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 mais próximo ao cliente 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D9D620FD-7327-4D1B-B75E-F527C70CD749}"/>
              </a:ext>
            </a:extLst>
          </p:cNvPr>
          <p:cNvSpPr txBox="1"/>
          <p:nvPr/>
        </p:nvSpPr>
        <p:spPr>
          <a:xfrm>
            <a:off x="21852456" y="4418960"/>
            <a:ext cx="18574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Logística 4.0</a:t>
            </a:r>
          </a:p>
        </p:txBody>
      </p:sp>
      <p:pic>
        <p:nvPicPr>
          <p:cNvPr id="48" name="Imagem 47" descr="Caminhão de lixo&#10;&#10;Descrição gerada automaticamente com confiança baixa">
            <a:extLst>
              <a:ext uri="{FF2B5EF4-FFF2-40B4-BE49-F238E27FC236}">
                <a16:creationId xmlns:a16="http://schemas.microsoft.com/office/drawing/2014/main" id="{E667122B-5820-4D76-8ED5-D3FD6C58B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90495"/>
            <a:ext cx="24384000" cy="482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265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11" grpId="0" animBg="1"/>
      <p:bldP spid="12" grpId="0" animBg="1"/>
      <p:bldP spid="13" grpId="0" animBg="1"/>
      <p:bldP spid="14" grpId="0" animBg="1"/>
      <p:bldP spid="30" grpId="0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 animBg="1"/>
      <p:bldP spid="44" grpId="0" animBg="1"/>
      <p:bldP spid="45" grpId="0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6B30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BA46495E-2E96-466B-84BB-4CE4D8A8F677}"/>
              </a:ext>
            </a:extLst>
          </p:cNvPr>
          <p:cNvSpPr/>
          <p:nvPr/>
        </p:nvSpPr>
        <p:spPr bwMode="auto">
          <a:xfrm>
            <a:off x="9568443" y="1121941"/>
            <a:ext cx="4670302" cy="1143476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3F2F1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BCBE0328-2627-FB44-8574-A8724CFB6FD9}"/>
              </a:ext>
            </a:extLst>
          </p:cNvPr>
          <p:cNvSpPr txBox="1">
            <a:spLocks/>
          </p:cNvSpPr>
          <p:nvPr/>
        </p:nvSpPr>
        <p:spPr bwMode="auto">
          <a:xfrm>
            <a:off x="886744" y="4985792"/>
            <a:ext cx="7344816" cy="3210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algn="r" eaLnBrk="1">
              <a:defRPr/>
            </a:pPr>
            <a:r>
              <a:rPr lang="en-US" altLang="x-none" sz="10000" b="1" dirty="0">
                <a:solidFill>
                  <a:schemeClr val="tx1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DORES DO </a:t>
            </a:r>
            <a:r>
              <a:rPr lang="en-US" altLang="x-none" sz="10000" b="1" dirty="0">
                <a:solidFill>
                  <a:srgbClr val="EF8020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MERCADO</a:t>
            </a:r>
            <a:endParaRPr lang="x-none" altLang="x-none" sz="10000" b="1" dirty="0">
              <a:solidFill>
                <a:srgbClr val="EF8020"/>
              </a:solidFill>
              <a:latin typeface="Montserrat" pitchFamily="2" charset="0"/>
              <a:ea typeface="Montserrat Semi" charset="0"/>
              <a:cs typeface="Montserrat Semi" charset="0"/>
              <a:sym typeface="Poppins Medium" charset="0"/>
            </a:endParaRPr>
          </a:p>
        </p:txBody>
      </p:sp>
      <p:pic>
        <p:nvPicPr>
          <p:cNvPr id="1026" name="Picture 2" descr="Interior of large distribution warehouse with shelves stacked with palettes and goods ready for the market Free Photo">
            <a:extLst>
              <a:ext uri="{FF2B5EF4-FFF2-40B4-BE49-F238E27FC236}">
                <a16:creationId xmlns:a16="http://schemas.microsoft.com/office/drawing/2014/main" id="{FBA7E4EC-8D8D-430B-80AE-B0509C5D8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5" r="15341"/>
          <a:stretch/>
        </p:blipFill>
        <p:spPr bwMode="auto">
          <a:xfrm>
            <a:off x="9688578" y="1264759"/>
            <a:ext cx="4491437" cy="474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F8C3D6A4-0509-461A-89A3-EC385C5D066C}"/>
              </a:ext>
            </a:extLst>
          </p:cNvPr>
          <p:cNvSpPr/>
          <p:nvPr/>
        </p:nvSpPr>
        <p:spPr bwMode="auto">
          <a:xfrm>
            <a:off x="14444556" y="1121941"/>
            <a:ext cx="4670425" cy="1143476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3F2F1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671A4DD-6495-484B-81DC-FE5357555554}"/>
              </a:ext>
            </a:extLst>
          </p:cNvPr>
          <p:cNvSpPr/>
          <p:nvPr/>
        </p:nvSpPr>
        <p:spPr bwMode="auto">
          <a:xfrm>
            <a:off x="19320792" y="1140619"/>
            <a:ext cx="4670425" cy="1143476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3F2F1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C29FDE9-F1E5-47FE-A6C4-CCA9520CB308}"/>
              </a:ext>
            </a:extLst>
          </p:cNvPr>
          <p:cNvSpPr txBox="1"/>
          <p:nvPr/>
        </p:nvSpPr>
        <p:spPr>
          <a:xfrm>
            <a:off x="9815361" y="8402223"/>
            <a:ext cx="435125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Perdas por desperdício </a:t>
            </a:r>
            <a:r>
              <a:rPr lang="pt-BR" sz="2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​</a:t>
            </a: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endParaRPr lang="pt-BR" sz="2800" b="0" i="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Longo tempo para descarregamento</a:t>
            </a:r>
          </a:p>
          <a:p>
            <a:pPr algn="l" rtl="0" fontAlgn="base"/>
            <a:r>
              <a:rPr lang="pt-BR" sz="2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​</a:t>
            </a: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Tráfego intenso no CD</a:t>
            </a:r>
            <a:endParaRPr lang="en-US" sz="2800" b="0" i="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F17BD25-CA7A-4827-8AC6-473BBD7730DE}"/>
              </a:ext>
            </a:extLst>
          </p:cNvPr>
          <p:cNvSpPr txBox="1"/>
          <p:nvPr/>
        </p:nvSpPr>
        <p:spPr>
          <a:xfrm>
            <a:off x="9815362" y="6839322"/>
            <a:ext cx="41764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6B3088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ESTOQUE 2.0 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AC441E4-451A-4D83-8B99-94599CB1FCFD}"/>
              </a:ext>
            </a:extLst>
          </p:cNvPr>
          <p:cNvSpPr txBox="1"/>
          <p:nvPr/>
        </p:nvSpPr>
        <p:spPr>
          <a:xfrm>
            <a:off x="14604007" y="8436128"/>
            <a:ext cx="417646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Desperdício de tempo e espaço no carregamento de cargas​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1F5DADB-21C1-4510-BB0B-E6477787F2A6}"/>
              </a:ext>
            </a:extLst>
          </p:cNvPr>
          <p:cNvSpPr txBox="1"/>
          <p:nvPr/>
        </p:nvSpPr>
        <p:spPr>
          <a:xfrm>
            <a:off x="14691598" y="6839322"/>
            <a:ext cx="417646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solidFill>
                  <a:srgbClr val="6B3088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GESTÃO DE CARGA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A5E772F-E1D2-4AA2-84DE-F419087E6BE5}"/>
              </a:ext>
            </a:extLst>
          </p:cNvPr>
          <p:cNvSpPr txBox="1"/>
          <p:nvPr/>
        </p:nvSpPr>
        <p:spPr>
          <a:xfrm>
            <a:off x="19536816" y="8436128"/>
            <a:ext cx="417646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Processo logístico desintegrado</a:t>
            </a:r>
          </a:p>
          <a:p>
            <a:pPr algn="l" rtl="0" fontAlgn="base"/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​</a:t>
            </a: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Falta de dados para gestão da cadeia</a:t>
            </a:r>
          </a:p>
          <a:p>
            <a:pPr algn="l" rtl="0" fontAlgn="base"/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​</a:t>
            </a: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Aumento do E-Commerce refletindo </a:t>
            </a:r>
            <a:br>
              <a:rPr lang="pt-BR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 atrasos​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5646BD9-E2D7-40F8-B1F8-4FB4FD33EC30}"/>
              </a:ext>
            </a:extLst>
          </p:cNvPr>
          <p:cNvSpPr txBox="1"/>
          <p:nvPr/>
        </p:nvSpPr>
        <p:spPr>
          <a:xfrm>
            <a:off x="19536816" y="6839322"/>
            <a:ext cx="417646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solidFill>
                  <a:srgbClr val="6B3088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GESTÃO DE ENTREGA</a:t>
            </a:r>
          </a:p>
        </p:txBody>
      </p:sp>
      <p:pic>
        <p:nvPicPr>
          <p:cNvPr id="1028" name="Picture 4" descr="Foreman control loading containers box to truck Premium Photo">
            <a:extLst>
              <a:ext uri="{FF2B5EF4-FFF2-40B4-BE49-F238E27FC236}">
                <a16:creationId xmlns:a16="http://schemas.microsoft.com/office/drawing/2014/main" id="{D57424F7-B54B-4C7A-9A3B-42898E123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5" r="11310"/>
          <a:stretch/>
        </p:blipFill>
        <p:spPr bwMode="auto">
          <a:xfrm>
            <a:off x="14533925" y="1264759"/>
            <a:ext cx="4491437" cy="474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ung man delivering an order Free Photo">
            <a:extLst>
              <a:ext uri="{FF2B5EF4-FFF2-40B4-BE49-F238E27FC236}">
                <a16:creationId xmlns:a16="http://schemas.microsoft.com/office/drawing/2014/main" id="{EB34B0F5-AB7C-4F33-B89A-CE13DD03A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784"/>
          <a:stretch/>
        </p:blipFill>
        <p:spPr bwMode="auto">
          <a:xfrm>
            <a:off x="19451855" y="1287156"/>
            <a:ext cx="4408297" cy="46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/>
      <p:bldP spid="23" grpId="0" animBg="1"/>
      <p:bldP spid="24" grpId="0" animBg="1"/>
      <p:bldP spid="25" grpId="0"/>
      <p:bldP spid="26" grpId="0"/>
      <p:bldP spid="29" grpId="0"/>
      <p:bldP spid="30" grpId="0"/>
      <p:bldP spid="31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6B30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BA46495E-2E96-466B-84BB-4CE4D8A8F677}"/>
              </a:ext>
            </a:extLst>
          </p:cNvPr>
          <p:cNvSpPr/>
          <p:nvPr/>
        </p:nvSpPr>
        <p:spPr bwMode="auto">
          <a:xfrm>
            <a:off x="9568443" y="1121941"/>
            <a:ext cx="4670302" cy="1143476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3F2F1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BCBE0328-2627-FB44-8574-A8724CFB6FD9}"/>
              </a:ext>
            </a:extLst>
          </p:cNvPr>
          <p:cNvSpPr txBox="1">
            <a:spLocks/>
          </p:cNvSpPr>
          <p:nvPr/>
        </p:nvSpPr>
        <p:spPr bwMode="auto">
          <a:xfrm>
            <a:off x="886744" y="4985792"/>
            <a:ext cx="7344816" cy="3210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algn="r" eaLnBrk="1">
              <a:defRPr/>
            </a:pPr>
            <a:r>
              <a:rPr lang="en-US" altLang="x-none" sz="10000" b="1" dirty="0">
                <a:solidFill>
                  <a:srgbClr val="FFFFFF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DORES DO </a:t>
            </a:r>
            <a:r>
              <a:rPr lang="en-US" altLang="x-none" sz="10000" b="1" dirty="0">
                <a:solidFill>
                  <a:srgbClr val="EF8020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MERCADO</a:t>
            </a:r>
            <a:endParaRPr lang="x-none" altLang="x-none" sz="10000" b="1" dirty="0">
              <a:solidFill>
                <a:srgbClr val="EF8020"/>
              </a:solidFill>
              <a:latin typeface="Montserrat" pitchFamily="2" charset="0"/>
              <a:ea typeface="Montserrat Semi" charset="0"/>
              <a:cs typeface="Montserrat Semi" charset="0"/>
              <a:sym typeface="Poppins Medium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C3D6A4-0509-461A-89A3-EC385C5D066C}"/>
              </a:ext>
            </a:extLst>
          </p:cNvPr>
          <p:cNvSpPr/>
          <p:nvPr/>
        </p:nvSpPr>
        <p:spPr bwMode="auto">
          <a:xfrm>
            <a:off x="14444556" y="1121941"/>
            <a:ext cx="4670425" cy="1143476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3F2F1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671A4DD-6495-484B-81DC-FE5357555554}"/>
              </a:ext>
            </a:extLst>
          </p:cNvPr>
          <p:cNvSpPr/>
          <p:nvPr/>
        </p:nvSpPr>
        <p:spPr bwMode="auto">
          <a:xfrm>
            <a:off x="19320792" y="1140619"/>
            <a:ext cx="4670425" cy="1143476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3F2F1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C29FDE9-F1E5-47FE-A6C4-CCA9520CB308}"/>
              </a:ext>
            </a:extLst>
          </p:cNvPr>
          <p:cNvSpPr txBox="1"/>
          <p:nvPr/>
        </p:nvSpPr>
        <p:spPr>
          <a:xfrm>
            <a:off x="9609613" y="7794104"/>
            <a:ext cx="462913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Trânsito de produtos dificultado</a:t>
            </a:r>
            <a:br>
              <a:rPr lang="pt-BR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 densas áreas urbanas</a:t>
            </a:r>
          </a:p>
          <a:p>
            <a:pPr algn="l" rtl="0" fontAlgn="base"/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​</a:t>
            </a: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 para uma demanda que não tem CEP ​</a:t>
            </a: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endParaRPr lang="pt-BR" sz="2800" b="0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Demora na entrega de produtos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F17BD25-CA7A-4827-8AC6-473BBD7730DE}"/>
              </a:ext>
            </a:extLst>
          </p:cNvPr>
          <p:cNvSpPr txBox="1"/>
          <p:nvPr/>
        </p:nvSpPr>
        <p:spPr>
          <a:xfrm>
            <a:off x="9782619" y="6065912"/>
            <a:ext cx="417646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6B3088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ESTOQUE LAST MILE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AC441E4-451A-4D83-8B99-94599CB1FCFD}"/>
              </a:ext>
            </a:extLst>
          </p:cNvPr>
          <p:cNvSpPr txBox="1"/>
          <p:nvPr/>
        </p:nvSpPr>
        <p:spPr>
          <a:xfrm>
            <a:off x="14569355" y="7969200"/>
            <a:ext cx="447049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Falhas no cumprimento do prazo​</a:t>
            </a: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endParaRPr lang="pt-BR" sz="2800" b="0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Alto custo operacional​</a:t>
            </a: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endParaRPr lang="pt-BR" sz="2800" b="0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Acompanhamento do pedido pelo cliente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1F5DADB-21C1-4510-BB0B-E6477787F2A6}"/>
              </a:ext>
            </a:extLst>
          </p:cNvPr>
          <p:cNvSpPr txBox="1"/>
          <p:nvPr/>
        </p:nvSpPr>
        <p:spPr>
          <a:xfrm>
            <a:off x="14626382" y="6160567"/>
            <a:ext cx="41764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solidFill>
                  <a:srgbClr val="6B3088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LAST MILE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A5E772F-E1D2-4AA2-84DE-F419087E6BE5}"/>
              </a:ext>
            </a:extLst>
          </p:cNvPr>
          <p:cNvSpPr txBox="1"/>
          <p:nvPr/>
        </p:nvSpPr>
        <p:spPr>
          <a:xfrm>
            <a:off x="19567772" y="7969200"/>
            <a:ext cx="417646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Cadeia logística não integrada​</a:t>
            </a: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endParaRPr lang="pt-BR" sz="2800" b="0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Alto custo operacional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5646BD9-E2D7-40F8-B1F8-4FB4FD33EC30}"/>
              </a:ext>
            </a:extLst>
          </p:cNvPr>
          <p:cNvSpPr txBox="1"/>
          <p:nvPr/>
        </p:nvSpPr>
        <p:spPr>
          <a:xfrm>
            <a:off x="19536815" y="6137920"/>
            <a:ext cx="417646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solidFill>
                  <a:srgbClr val="6B3088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DOOR TO DOOR</a:t>
            </a:r>
          </a:p>
        </p:txBody>
      </p:sp>
      <p:pic>
        <p:nvPicPr>
          <p:cNvPr id="2052" name="Picture 4" descr="Close up man holding smartphone Free Photo">
            <a:extLst>
              <a:ext uri="{FF2B5EF4-FFF2-40B4-BE49-F238E27FC236}">
                <a16:creationId xmlns:a16="http://schemas.microsoft.com/office/drawing/2014/main" id="{D272777C-067C-4C90-9CE8-884463FC2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3" r="17090"/>
          <a:stretch/>
        </p:blipFill>
        <p:spPr bwMode="auto">
          <a:xfrm>
            <a:off x="14569354" y="1249403"/>
            <a:ext cx="4413471" cy="465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Young man working at a warehouse with boxes Free Photo">
            <a:extLst>
              <a:ext uri="{FF2B5EF4-FFF2-40B4-BE49-F238E27FC236}">
                <a16:creationId xmlns:a16="http://schemas.microsoft.com/office/drawing/2014/main" id="{B4D4A4D3-7211-423C-A54A-6BA7DF5352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1" r="11034"/>
          <a:stretch/>
        </p:blipFill>
        <p:spPr bwMode="auto">
          <a:xfrm>
            <a:off x="9694177" y="1249403"/>
            <a:ext cx="4418710" cy="46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rtrait of successful businessman manager ceo holding tablet and walking through warehouse storage area looking towards shelves Free Photo">
            <a:extLst>
              <a:ext uri="{FF2B5EF4-FFF2-40B4-BE49-F238E27FC236}">
                <a16:creationId xmlns:a16="http://schemas.microsoft.com/office/drawing/2014/main" id="{8F767DD9-477C-4C15-83CD-8FD9EE4943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2" r="10981"/>
          <a:stretch/>
        </p:blipFill>
        <p:spPr bwMode="auto">
          <a:xfrm>
            <a:off x="19434159" y="1249403"/>
            <a:ext cx="4443690" cy="465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0927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/>
      <p:bldP spid="23" grpId="0" animBg="1"/>
      <p:bldP spid="24" grpId="0" animBg="1"/>
      <p:bldP spid="25" grpId="0"/>
      <p:bldP spid="26" grpId="0"/>
      <p:bldP spid="29" grpId="0"/>
      <p:bldP spid="30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1EEE5D2-06D1-40DC-8198-501D21124A02}"/>
              </a:ext>
            </a:extLst>
          </p:cNvPr>
          <p:cNvSpPr/>
          <p:nvPr/>
        </p:nvSpPr>
        <p:spPr bwMode="auto">
          <a:xfrm>
            <a:off x="0" y="0"/>
            <a:ext cx="12192000" cy="13716000"/>
          </a:xfrm>
          <a:prstGeom prst="rect">
            <a:avLst/>
          </a:prstGeom>
          <a:solidFill>
            <a:srgbClr val="6B3088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>
            <a:outerShdw blurRad="25400" algn="ctr" rotWithShape="0">
              <a:srgbClr val="000000">
                <a:alpha val="50000"/>
              </a:srgb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00599865-69BD-BC41-8D35-A82460E76DFB}"/>
              </a:ext>
            </a:extLst>
          </p:cNvPr>
          <p:cNvSpPr txBox="1">
            <a:spLocks/>
          </p:cNvSpPr>
          <p:nvPr/>
        </p:nvSpPr>
        <p:spPr bwMode="auto">
          <a:xfrm>
            <a:off x="2254896" y="4481734"/>
            <a:ext cx="6984776" cy="4752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pt-BR" altLang="x-none" sz="6000" b="1" dirty="0">
                <a:solidFill>
                  <a:srgbClr val="EF8020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“Dificuldades </a:t>
            </a:r>
            <a:r>
              <a:rPr lang="pt-BR" altLang="x-none" sz="6000" b="1" dirty="0">
                <a:solidFill>
                  <a:srgbClr val="FFFFFF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com gestão de transporte, custo de fretes, gestão interna e mais”</a:t>
            </a:r>
          </a:p>
        </p:txBody>
      </p:sp>
      <p:pic>
        <p:nvPicPr>
          <p:cNvPr id="24" name="Imagem 23" descr="Texto&#10;&#10;Descrição gerada automaticamente com confiança baixa">
            <a:extLst>
              <a:ext uri="{FF2B5EF4-FFF2-40B4-BE49-F238E27FC236}">
                <a16:creationId xmlns:a16="http://schemas.microsoft.com/office/drawing/2014/main" id="{C6013AB0-7FEA-49CE-AC0C-121396674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969" y="3483825"/>
            <a:ext cx="11396942" cy="67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425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A41DE05-993F-46D2-9CD8-FFA7CA968EC1}"/>
              </a:ext>
            </a:extLst>
          </p:cNvPr>
          <p:cNvSpPr/>
          <p:nvPr/>
        </p:nvSpPr>
        <p:spPr bwMode="auto">
          <a:xfrm>
            <a:off x="11831960" y="809328"/>
            <a:ext cx="11017250" cy="12097345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accent1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 dirty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4B7C2E8-4F33-8A4F-99EF-94BF715D2C8C}"/>
              </a:ext>
            </a:extLst>
          </p:cNvPr>
          <p:cNvGrpSpPr/>
          <p:nvPr/>
        </p:nvGrpSpPr>
        <p:grpSpPr>
          <a:xfrm>
            <a:off x="11831960" y="9593907"/>
            <a:ext cx="11017250" cy="3312766"/>
            <a:chOff x="11831960" y="9593907"/>
            <a:chExt cx="11017250" cy="3312766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D81DCE4B-7C19-674F-8B72-B83D2B4AF784}"/>
                </a:ext>
              </a:extLst>
            </p:cNvPr>
            <p:cNvSpPr/>
            <p:nvPr/>
          </p:nvSpPr>
          <p:spPr bwMode="auto">
            <a:xfrm>
              <a:off x="11831960" y="9593907"/>
              <a:ext cx="11017250" cy="3312766"/>
            </a:xfrm>
            <a:prstGeom prst="rect">
              <a:avLst/>
            </a:prstGeom>
            <a:solidFill>
              <a:srgbClr val="6B3088"/>
            </a:solidFill>
            <a:ln w="127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vert="horz" wrap="square" lIns="38100" tIns="38100" rIns="38100" bIns="381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255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2000" b="0" i="0" u="none" strike="noStrike" cap="none" normalizeH="0" baseline="0">
                <a:ln>
                  <a:noFill/>
                </a:ln>
                <a:solidFill>
                  <a:srgbClr val="74808C"/>
                </a:solidFill>
                <a:effectLst/>
                <a:latin typeface="Poppins" charset="0"/>
                <a:ea typeface="Poppins" charset="0"/>
                <a:cs typeface="Poppins" charset="0"/>
                <a:sym typeface="Poppins" charset="0"/>
              </a:endParaRPr>
            </a:p>
          </p:txBody>
        </p:sp>
        <p:sp>
          <p:nvSpPr>
            <p:cNvPr id="10" name="Text Box 3">
              <a:extLst>
                <a:ext uri="{FF2B5EF4-FFF2-40B4-BE49-F238E27FC236}">
                  <a16:creationId xmlns:a16="http://schemas.microsoft.com/office/drawing/2014/main" id="{8C46FBA3-6341-504D-8FE6-5E208E79053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696056" y="10275687"/>
              <a:ext cx="5583471" cy="619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/>
            <a:lstStyle/>
            <a:p>
              <a:pPr eaLnBrk="1">
                <a:lnSpc>
                  <a:spcPct val="120000"/>
                </a:lnSpc>
                <a:defRPr/>
              </a:pPr>
              <a:r>
                <a:rPr lang="en-US" altLang="x-none" sz="2800" b="1" dirty="0">
                  <a:solidFill>
                    <a:srgbClr val="EF8020"/>
                  </a:solidFill>
                  <a:latin typeface="Montserrat" pitchFamily="2" charset="0"/>
                  <a:ea typeface="Montserrat Semi" charset="0"/>
                  <a:cs typeface="Montserrat Semi" charset="0"/>
                  <a:sym typeface="Poppins Medium" charset="0"/>
                </a:rPr>
                <a:t>O QUE SOMOS</a:t>
              </a:r>
              <a:endParaRPr lang="x-none" altLang="x-none" sz="2800" b="1" dirty="0">
                <a:solidFill>
                  <a:srgbClr val="EF8020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endParaRPr>
            </a:p>
          </p:txBody>
        </p: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8D4E37C-92A9-8A49-B873-AC2A43795130}"/>
              </a:ext>
            </a:extLst>
          </p:cNvPr>
          <p:cNvSpPr/>
          <p:nvPr/>
        </p:nvSpPr>
        <p:spPr bwMode="auto">
          <a:xfrm>
            <a:off x="21676715" y="9593907"/>
            <a:ext cx="1172495" cy="3312766"/>
          </a:xfrm>
          <a:prstGeom prst="rect">
            <a:avLst/>
          </a:prstGeom>
          <a:solidFill>
            <a:srgbClr val="5E2A78"/>
          </a:solidFill>
          <a:ln w="12700" cap="flat" cmpd="sng" algn="ctr">
            <a:noFill/>
            <a:prstDash val="solid"/>
            <a:miter lim="400000"/>
            <a:headEnd type="none" w="med" len="med"/>
            <a:tailEnd type="none" w="med" len="med"/>
          </a:ln>
          <a:effectLst/>
        </p:spPr>
        <p:txBody>
          <a:bodyPr vert="horz" wrap="square" lIns="38100" tIns="38100" rIns="38100" bIns="381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rgbClr val="74808C"/>
              </a:solidFill>
              <a:effectLst/>
              <a:latin typeface="Poppins" charset="0"/>
              <a:ea typeface="Poppins" charset="0"/>
              <a:cs typeface="Poppins" charset="0"/>
              <a:sym typeface="Poppins" charset="0"/>
            </a:endParaRPr>
          </a:p>
        </p:txBody>
      </p:sp>
      <p:pic>
        <p:nvPicPr>
          <p:cNvPr id="14" name="Imagem 13" descr="Texto&#10;&#10;Descrição gerada automaticamente com confiança baixa">
            <a:extLst>
              <a:ext uri="{FF2B5EF4-FFF2-40B4-BE49-F238E27FC236}">
                <a16:creationId xmlns:a16="http://schemas.microsoft.com/office/drawing/2014/main" id="{F043F0B7-EFAD-4F48-BBD5-A100A3176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8" y="11970568"/>
            <a:ext cx="2155204" cy="1276138"/>
          </a:xfrm>
          <a:prstGeom prst="rect">
            <a:avLst/>
          </a:prstGeom>
        </p:spPr>
      </p:pic>
      <p:sp>
        <p:nvSpPr>
          <p:cNvPr id="18" name="object 6">
            <a:extLst>
              <a:ext uri="{FF2B5EF4-FFF2-40B4-BE49-F238E27FC236}">
                <a16:creationId xmlns:a16="http://schemas.microsoft.com/office/drawing/2014/main" id="{D1B395DC-FBD1-430E-A616-2196A360C9A3}"/>
              </a:ext>
            </a:extLst>
          </p:cNvPr>
          <p:cNvSpPr txBox="1">
            <a:spLocks/>
          </p:cNvSpPr>
          <p:nvPr/>
        </p:nvSpPr>
        <p:spPr>
          <a:xfrm>
            <a:off x="12598290" y="5932984"/>
            <a:ext cx="288950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bg1"/>
                </a:solidFill>
                <a:latin typeface="Roboto"/>
                <a:ea typeface="+mj-ea"/>
                <a:cs typeface="Roboto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pt-BR" sz="2400" kern="0" spc="-15" dirty="0">
                <a:solidFill>
                  <a:srgbClr val="6B3088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Adaptabilidade</a:t>
            </a:r>
            <a:endParaRPr lang="pt-BR" sz="2400" kern="0" dirty="0">
              <a:solidFill>
                <a:srgbClr val="6B3088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58D986D7-4F9D-4DAA-9393-00C139FEE337}"/>
              </a:ext>
            </a:extLst>
          </p:cNvPr>
          <p:cNvSpPr txBox="1">
            <a:spLocks/>
          </p:cNvSpPr>
          <p:nvPr/>
        </p:nvSpPr>
        <p:spPr>
          <a:xfrm>
            <a:off x="12384127" y="2915959"/>
            <a:ext cx="31688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bg1"/>
                </a:solidFill>
                <a:latin typeface="Roboto"/>
                <a:ea typeface="+mj-ea"/>
                <a:cs typeface="Roboto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pt-BR" sz="2400" kern="0" spc="-15" dirty="0">
                <a:solidFill>
                  <a:srgbClr val="6B3088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Comprometimento</a:t>
            </a:r>
            <a:endParaRPr lang="pt-BR" sz="2400" kern="0" dirty="0">
              <a:solidFill>
                <a:srgbClr val="6B3088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D4F82A24-0FA0-407C-862A-2F726FF71C1E}"/>
              </a:ext>
            </a:extLst>
          </p:cNvPr>
          <p:cNvSpPr txBox="1">
            <a:spLocks/>
          </p:cNvSpPr>
          <p:nvPr/>
        </p:nvSpPr>
        <p:spPr>
          <a:xfrm>
            <a:off x="16826759" y="2893714"/>
            <a:ext cx="9577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bg1"/>
                </a:solidFill>
                <a:latin typeface="Roboto"/>
                <a:ea typeface="+mj-ea"/>
                <a:cs typeface="Roboto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pt-BR" sz="2400" kern="0" spc="-15" dirty="0">
                <a:solidFill>
                  <a:srgbClr val="6B3088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Ética</a:t>
            </a:r>
            <a:endParaRPr lang="pt-BR" sz="2400" kern="0" dirty="0">
              <a:solidFill>
                <a:srgbClr val="6B3088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C2EC6964-C577-4DD9-98E8-9C2FD50D2FC6}"/>
              </a:ext>
            </a:extLst>
          </p:cNvPr>
          <p:cNvSpPr txBox="1">
            <a:spLocks/>
          </p:cNvSpPr>
          <p:nvPr/>
        </p:nvSpPr>
        <p:spPr>
          <a:xfrm>
            <a:off x="19058254" y="2915959"/>
            <a:ext cx="31688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bg1"/>
                </a:solidFill>
                <a:latin typeface="Roboto"/>
                <a:ea typeface="+mj-ea"/>
                <a:cs typeface="Roboto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pt-BR" sz="2400" kern="0" spc="-15" dirty="0">
                <a:solidFill>
                  <a:srgbClr val="6B3088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Empreendedorismo</a:t>
            </a:r>
            <a:endParaRPr lang="pt-BR" sz="2400" kern="0" dirty="0">
              <a:solidFill>
                <a:srgbClr val="6B3088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B1289E89-2856-4053-A242-30A66D9EC542}"/>
              </a:ext>
            </a:extLst>
          </p:cNvPr>
          <p:cNvSpPr txBox="1">
            <a:spLocks/>
          </p:cNvSpPr>
          <p:nvPr/>
        </p:nvSpPr>
        <p:spPr>
          <a:xfrm>
            <a:off x="16273675" y="8597299"/>
            <a:ext cx="188859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bg1"/>
                </a:solidFill>
                <a:latin typeface="Roboto"/>
                <a:ea typeface="+mj-ea"/>
                <a:cs typeface="Roboto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pt-BR" sz="2400" kern="0" spc="-15" dirty="0">
                <a:solidFill>
                  <a:srgbClr val="6B3088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Resultados</a:t>
            </a:r>
            <a:endParaRPr lang="pt-BR" sz="2400" kern="0" dirty="0">
              <a:solidFill>
                <a:srgbClr val="6B3088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56C917A5-7D80-4655-9411-36A2235F95C6}"/>
              </a:ext>
            </a:extLst>
          </p:cNvPr>
          <p:cNvSpPr txBox="1">
            <a:spLocks/>
          </p:cNvSpPr>
          <p:nvPr/>
        </p:nvSpPr>
        <p:spPr>
          <a:xfrm>
            <a:off x="16260033" y="5972970"/>
            <a:ext cx="216110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bg1"/>
                </a:solidFill>
                <a:latin typeface="Roboto"/>
                <a:ea typeface="+mj-ea"/>
                <a:cs typeface="Roboto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pt-BR" sz="2400" kern="0" spc="-15" dirty="0">
                <a:solidFill>
                  <a:srgbClr val="6B3088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Flexibilidade</a:t>
            </a:r>
            <a:endParaRPr lang="pt-BR" sz="2400" kern="0" dirty="0">
              <a:solidFill>
                <a:srgbClr val="6B3088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0B8CF637-28C0-4E50-8508-BA577442B3AC}"/>
              </a:ext>
            </a:extLst>
          </p:cNvPr>
          <p:cNvSpPr txBox="1">
            <a:spLocks/>
          </p:cNvSpPr>
          <p:nvPr/>
        </p:nvSpPr>
        <p:spPr>
          <a:xfrm>
            <a:off x="19579937" y="5932984"/>
            <a:ext cx="22625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1" i="0">
                <a:solidFill>
                  <a:schemeClr val="bg1"/>
                </a:solidFill>
                <a:latin typeface="Roboto"/>
                <a:ea typeface="+mj-ea"/>
                <a:cs typeface="Roboto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pt-BR" sz="2400" kern="0" spc="-15" dirty="0">
                <a:solidFill>
                  <a:srgbClr val="6B3088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Interatividade</a:t>
            </a:r>
            <a:endParaRPr lang="pt-BR" sz="2400" kern="0" dirty="0">
              <a:solidFill>
                <a:srgbClr val="6B3088"/>
              </a:solidFill>
              <a:latin typeface="Poppins" panose="00000500000000000000" pitchFamily="2" charset="0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6209FD00-4ABC-4EFE-8658-259C91219A22}"/>
              </a:ext>
            </a:extLst>
          </p:cNvPr>
          <p:cNvSpPr txBox="1">
            <a:spLocks/>
          </p:cNvSpPr>
          <p:nvPr/>
        </p:nvSpPr>
        <p:spPr bwMode="auto">
          <a:xfrm>
            <a:off x="1017728" y="3183675"/>
            <a:ext cx="10258178" cy="468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marL="12700" marR="5080">
              <a:spcBef>
                <a:spcPts val="1070"/>
              </a:spcBef>
            </a:pPr>
            <a:r>
              <a:rPr lang="pt-BR" sz="9600" b="1" dirty="0">
                <a:solidFill>
                  <a:srgbClr val="EF8020"/>
                </a:solidFill>
                <a:latin typeface="Poppins" panose="00000500000000000000" pitchFamily="50" charset="0"/>
              </a:rPr>
              <a:t>NOSSO </a:t>
            </a:r>
            <a:r>
              <a:rPr lang="pt-BR" sz="9600" b="1" dirty="0">
                <a:solidFill>
                  <a:srgbClr val="6B3088"/>
                </a:solidFill>
                <a:latin typeface="Poppins" panose="00000500000000000000" pitchFamily="50" charset="0"/>
              </a:rPr>
              <a:t>PROPÓSITO</a:t>
            </a:r>
          </a:p>
          <a:p>
            <a:pPr marL="12700" marR="5080">
              <a:spcBef>
                <a:spcPts val="1070"/>
              </a:spcBef>
            </a:pPr>
            <a:endParaRPr lang="pt-BR" sz="4000" dirty="0">
              <a:solidFill>
                <a:srgbClr val="6B3088"/>
              </a:solidFill>
              <a:latin typeface="Poppins" panose="00000500000000000000" pitchFamily="50" charset="0"/>
            </a:endParaRPr>
          </a:p>
          <a:p>
            <a:pPr marL="12700" marR="5080">
              <a:spcBef>
                <a:spcPts val="1070"/>
              </a:spcBef>
            </a:pPr>
            <a:r>
              <a:rPr lang="pt-BR" sz="4000" dirty="0">
                <a:solidFill>
                  <a:srgbClr val="6B3088"/>
                </a:solidFill>
                <a:latin typeface="Poppins" panose="00000500000000000000" pitchFamily="50" charset="0"/>
              </a:rPr>
              <a:t>Melhor experiência para todos!</a:t>
            </a:r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CB721240-13F2-4AEB-8CC5-7D0F0EE0C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19645" y="4337803"/>
            <a:ext cx="1441880" cy="1441880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A2240FF9-6B06-423E-990C-81F720E8CF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25530" y="1380329"/>
            <a:ext cx="1486077" cy="1486077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4E3630BC-7D99-407F-B4F8-925241A13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535463" y="1574324"/>
            <a:ext cx="1486077" cy="1159865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D2298CB5-8384-4AEC-BBDC-0EFA47403D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87381" y="4238398"/>
            <a:ext cx="1582269" cy="1635906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9D6F983C-A8D3-4F52-8E9D-4E00096A7E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467342" y="6853785"/>
            <a:ext cx="1501255" cy="1589564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5C7C6EB0-6165-4140-AC7E-AF25030479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315576" y="4525795"/>
            <a:ext cx="1454928" cy="1150408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E64E74F1-5B63-47DB-A692-B980151930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069472" y="1429883"/>
            <a:ext cx="1283430" cy="1486076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BE6ECAB7-2506-4C62-A6C1-D2A6674A3821}"/>
              </a:ext>
            </a:extLst>
          </p:cNvPr>
          <p:cNvSpPr txBox="1"/>
          <p:nvPr/>
        </p:nvSpPr>
        <p:spPr>
          <a:xfrm>
            <a:off x="12741104" y="10950858"/>
            <a:ext cx="83078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FFFFF"/>
                </a:solidFill>
              </a:rPr>
              <a:t>Somos a melhor solução de inteligência logística para facilitar as experiências de consumo do cidadão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F2870184-464F-8340-AABA-F65BCB34CDD6}"/>
              </a:ext>
            </a:extLst>
          </p:cNvPr>
          <p:cNvSpPr txBox="1">
            <a:spLocks/>
          </p:cNvSpPr>
          <p:nvPr/>
        </p:nvSpPr>
        <p:spPr bwMode="auto">
          <a:xfrm>
            <a:off x="22545675" y="12449175"/>
            <a:ext cx="895350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>
            <a:spAutoFit/>
          </a:bodyPr>
          <a:lstStyle>
            <a:lvl1pPr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1pPr>
            <a:lvl2pPr marL="742950" indent="-28575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2pPr>
            <a:lvl3pPr marL="11430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3pPr>
            <a:lvl4pPr marL="16002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4pPr>
            <a:lvl5pPr marL="2057400" indent="-228600"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74808C"/>
                </a:solidFill>
                <a:latin typeface="Poppins" charset="0"/>
                <a:ea typeface="Poppins" charset="0"/>
                <a:cs typeface="Poppins" charset="0"/>
                <a:sym typeface="Poppins" charset="0"/>
              </a:defRPr>
            </a:lvl9pPr>
          </a:lstStyle>
          <a:p>
            <a:pPr algn="ctr" eaLnBrk="1">
              <a:defRPr/>
            </a:pPr>
            <a:fld id="{C2B654BF-7688-8840-9048-45BDAB8FB3FC}" type="slidenum">
              <a:rPr lang="x-none" altLang="x-none" smtClean="0">
                <a:solidFill>
                  <a:srgbClr val="9B9A9C"/>
                </a:solidFill>
                <a:latin typeface="Montserrat" charset="0"/>
                <a:ea typeface="Montserrat" charset="0"/>
                <a:cs typeface="Montserrat" charset="0"/>
              </a:rPr>
              <a:pPr algn="ctr" eaLnBrk="1">
                <a:defRPr/>
              </a:pPr>
              <a:t>8</a:t>
            </a:fld>
            <a:endParaRPr lang="x-none" altLang="x-none" dirty="0">
              <a:solidFill>
                <a:srgbClr val="9B9A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65C2BE69-2881-4C5B-9C10-63C6A43E7385}"/>
              </a:ext>
            </a:extLst>
          </p:cNvPr>
          <p:cNvSpPr txBox="1">
            <a:spLocks/>
          </p:cNvSpPr>
          <p:nvPr/>
        </p:nvSpPr>
        <p:spPr bwMode="auto">
          <a:xfrm>
            <a:off x="2326904" y="865510"/>
            <a:ext cx="9577064" cy="3516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eaLnBrk="1">
              <a:defRPr/>
            </a:pPr>
            <a:r>
              <a:rPr lang="en-US" altLang="x-none" sz="10000" b="1" dirty="0">
                <a:solidFill>
                  <a:srgbClr val="6B3088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COMO </a:t>
            </a:r>
            <a:r>
              <a:rPr lang="en-US" altLang="x-none" sz="10000" b="1" dirty="0">
                <a:solidFill>
                  <a:srgbClr val="EF8020"/>
                </a:solidFill>
                <a:latin typeface="Montserrat" pitchFamily="2" charset="0"/>
                <a:ea typeface="Montserrat Semi" charset="0"/>
                <a:cs typeface="Montserrat Semi" charset="0"/>
                <a:sym typeface="Poppins Medium" charset="0"/>
              </a:rPr>
              <a:t> RESOLVER…</a:t>
            </a:r>
            <a:endParaRPr lang="x-none" altLang="x-none" sz="10000" b="1" dirty="0">
              <a:solidFill>
                <a:srgbClr val="EF8020"/>
              </a:solidFill>
              <a:latin typeface="Montserrat" pitchFamily="2" charset="0"/>
              <a:ea typeface="Montserrat Semi" charset="0"/>
              <a:cs typeface="Montserrat Semi" charset="0"/>
              <a:sym typeface="Poppins Medium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99A2CA-E1DE-4C47-B4D0-E6157CDB390A}"/>
              </a:ext>
            </a:extLst>
          </p:cNvPr>
          <p:cNvSpPr txBox="1"/>
          <p:nvPr/>
        </p:nvSpPr>
        <p:spPr>
          <a:xfrm>
            <a:off x="2129980" y="4613506"/>
            <a:ext cx="10135666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36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Não sei se </a:t>
            </a:r>
            <a:r>
              <a:rPr lang="pt-BR" sz="36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estou pagando caro com meu frete</a:t>
            </a: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endParaRPr lang="pt-BR" sz="3600" b="0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36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Meu time logístico </a:t>
            </a:r>
            <a:r>
              <a:rPr lang="pt-BR" sz="36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perde muito tempo </a:t>
            </a:r>
            <a:r>
              <a:rPr lang="pt-BR" sz="36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contactando parceiros para contratar um frete</a:t>
            </a: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endParaRPr lang="pt-BR" sz="3600" b="0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36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Não tenho informações </a:t>
            </a:r>
            <a:r>
              <a:rPr lang="pt-BR" sz="36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entrega dos meus produtos, status, entrega, localização do veículo e outros </a:t>
            </a: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endParaRPr lang="pt-BR" sz="3600" b="0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36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Não consigo ter um mapeamento </a:t>
            </a:r>
            <a:r>
              <a:rPr lang="pt-BR" sz="36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particularidades e um bom cadastro das transportadoras </a:t>
            </a:r>
          </a:p>
          <a:p>
            <a:pPr algn="l" rtl="0" fontAlgn="base"/>
            <a:endParaRPr lang="en-US" sz="3600" b="0" i="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380C248-9C9C-4A4C-A161-D0869E187E0D}"/>
              </a:ext>
            </a:extLst>
          </p:cNvPr>
          <p:cNvSpPr txBox="1"/>
          <p:nvPr/>
        </p:nvSpPr>
        <p:spPr>
          <a:xfrm>
            <a:off x="13559619" y="2951513"/>
            <a:ext cx="1013566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36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Não consigo medir </a:t>
            </a:r>
            <a:r>
              <a:rPr lang="pt-BR" sz="36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performance da minha operação logística</a:t>
            </a: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endParaRPr lang="pt-BR" sz="3600" b="0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36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Não consigo gerenciar </a:t>
            </a:r>
            <a:r>
              <a:rPr lang="pt-BR" sz="36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 ocorrências dos fretes realizados de forma ágil e digital </a:t>
            </a: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endParaRPr lang="pt-BR" sz="3600" b="0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36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Os comprovantes de entrega demoram </a:t>
            </a:r>
            <a:r>
              <a:rPr lang="pt-BR" sz="36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chegar, atrasando meu fluxo de caixa </a:t>
            </a: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endParaRPr lang="pt-BR" sz="3600" b="0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36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Tenho </a:t>
            </a:r>
            <a:r>
              <a:rPr lang="pt-BR" sz="36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dificuldades em trabalhar </a:t>
            </a:r>
            <a:r>
              <a:rPr lang="pt-BR" sz="36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 cargas fracionadas </a:t>
            </a: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endParaRPr lang="pt-BR" sz="3600" b="0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r>
              <a:rPr lang="pt-BR" sz="36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Pouco conhecimento </a:t>
            </a:r>
            <a:r>
              <a:rPr lang="pt-BR" sz="36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 gerenciamento de armazém </a:t>
            </a:r>
          </a:p>
          <a:p>
            <a:pPr marL="457200" indent="-457200" algn="l" rtl="0" fontAlgn="base">
              <a:buFont typeface="Wingdings" panose="05000000000000000000" pitchFamily="2" charset="2"/>
              <a:buChar char="§"/>
            </a:pPr>
            <a:endParaRPr lang="pt-BR" sz="3600" b="0" i="0" u="none" strike="noStrike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4" name="Imagem 13" descr="Texto&#10;&#10;Descrição gerada automaticamente com confiança baixa">
            <a:extLst>
              <a:ext uri="{FF2B5EF4-FFF2-40B4-BE49-F238E27FC236}">
                <a16:creationId xmlns:a16="http://schemas.microsoft.com/office/drawing/2014/main" id="{3D7E0C34-4D4D-473C-BA19-64C77CCE7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8" y="11970568"/>
            <a:ext cx="2155204" cy="127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383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Texto&#10;&#10;Descrição gerada automaticamente com confiança baixa">
            <a:extLst>
              <a:ext uri="{FF2B5EF4-FFF2-40B4-BE49-F238E27FC236}">
                <a16:creationId xmlns:a16="http://schemas.microsoft.com/office/drawing/2014/main" id="{F043F0B7-EFAD-4F48-BBD5-A100A3176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8984" y="612148"/>
            <a:ext cx="2155204" cy="1276138"/>
          </a:xfrm>
          <a:prstGeom prst="rect">
            <a:avLst/>
          </a:prstGeom>
        </p:spPr>
      </p:pic>
      <p:sp>
        <p:nvSpPr>
          <p:cNvPr id="25" name="Text Box 3">
            <a:extLst>
              <a:ext uri="{FF2B5EF4-FFF2-40B4-BE49-F238E27FC236}">
                <a16:creationId xmlns:a16="http://schemas.microsoft.com/office/drawing/2014/main" id="{6209FD00-4ABC-4EFE-8658-259C91219A22}"/>
              </a:ext>
            </a:extLst>
          </p:cNvPr>
          <p:cNvSpPr txBox="1">
            <a:spLocks/>
          </p:cNvSpPr>
          <p:nvPr/>
        </p:nvSpPr>
        <p:spPr bwMode="auto">
          <a:xfrm>
            <a:off x="6836932" y="467804"/>
            <a:ext cx="10801200" cy="2476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/>
          <a:lstStyle/>
          <a:p>
            <a:pPr marL="12700" marR="5080" algn="ctr">
              <a:spcBef>
                <a:spcPts val="1070"/>
              </a:spcBef>
            </a:pPr>
            <a:r>
              <a:rPr lang="pt-BR" sz="8000" b="1" dirty="0">
                <a:solidFill>
                  <a:srgbClr val="EF8020"/>
                </a:solidFill>
                <a:latin typeface="Poppins" panose="00000500000000000000" pitchFamily="50" charset="0"/>
              </a:rPr>
              <a:t>TORRE  DE CONTROLE </a:t>
            </a:r>
            <a:r>
              <a:rPr lang="pt-BR" sz="8000" b="1" dirty="0">
                <a:solidFill>
                  <a:srgbClr val="6B3088"/>
                </a:solidFill>
                <a:latin typeface="Poppins" panose="00000500000000000000" pitchFamily="50" charset="0"/>
              </a:rPr>
              <a:t>LOGÍSTICO </a:t>
            </a:r>
          </a:p>
          <a:p>
            <a:pPr marL="12700" marR="5080">
              <a:spcBef>
                <a:spcPts val="1070"/>
              </a:spcBef>
            </a:pPr>
            <a:endParaRPr lang="pt-BR" sz="8000" dirty="0">
              <a:solidFill>
                <a:srgbClr val="6B3088"/>
              </a:solidFill>
              <a:latin typeface="Poppins" panose="00000500000000000000" pitchFamily="50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5B208DB-A459-4B65-8818-D5B52DCA3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1152" y="3956075"/>
            <a:ext cx="1161410" cy="2139715"/>
          </a:xfrm>
          <a:prstGeom prst="rect">
            <a:avLst/>
          </a:prstGeom>
        </p:spPr>
      </p:pic>
      <p:sp>
        <p:nvSpPr>
          <p:cNvPr id="73" name="CaixaDeTexto 72">
            <a:extLst>
              <a:ext uri="{FF2B5EF4-FFF2-40B4-BE49-F238E27FC236}">
                <a16:creationId xmlns:a16="http://schemas.microsoft.com/office/drawing/2014/main" id="{6F06D113-810C-40CE-93A5-DA6649431D05}"/>
              </a:ext>
            </a:extLst>
          </p:cNvPr>
          <p:cNvSpPr txBox="1"/>
          <p:nvPr/>
        </p:nvSpPr>
        <p:spPr>
          <a:xfrm>
            <a:off x="2055830" y="6380946"/>
            <a:ext cx="45520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EF80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800" b="1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QUE É </a:t>
            </a:r>
            <a:r>
              <a:rPr lang="en-US" sz="2800" b="1" dirty="0">
                <a:solidFill>
                  <a:srgbClr val="EF80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UMA TORRE DE CONTROLE LOGÍSTICO?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92C0A601-50CD-4EA0-B733-967FC43DC908}"/>
              </a:ext>
            </a:extLst>
          </p:cNvPr>
          <p:cNvSpPr txBox="1"/>
          <p:nvPr/>
        </p:nvSpPr>
        <p:spPr>
          <a:xfrm>
            <a:off x="1035924" y="7620209"/>
            <a:ext cx="659186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32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 uma </a:t>
            </a:r>
            <a:r>
              <a:rPr lang="pt-BR" sz="32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central de integração</a:t>
            </a:r>
            <a:r>
              <a:rPr lang="pt-BR" sz="32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que auxilia em todas as informações para gerenciar os processos logísticos. Suas principais características são:</a:t>
            </a:r>
          </a:p>
          <a:p>
            <a:pPr marL="457200" indent="-457200" algn="just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32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Planejar demandas;</a:t>
            </a:r>
          </a:p>
          <a:p>
            <a:pPr marL="457200" indent="-457200" algn="just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32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Controlar status das entregas;</a:t>
            </a:r>
          </a:p>
          <a:p>
            <a:pPr marL="457200" indent="-457200" algn="just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32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Envio de notificações;</a:t>
            </a:r>
          </a:p>
          <a:p>
            <a:pPr marL="457200" indent="-457200" algn="just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32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Indicadores de performance da operação.</a:t>
            </a:r>
          </a:p>
          <a:p>
            <a:pPr marL="457200" indent="-457200" algn="just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endParaRPr lang="pt-BR" sz="3200" i="0" u="none" strike="noStrike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8" name="Gráfico 77">
            <a:extLst>
              <a:ext uri="{FF2B5EF4-FFF2-40B4-BE49-F238E27FC236}">
                <a16:creationId xmlns:a16="http://schemas.microsoft.com/office/drawing/2014/main" id="{4EA94482-0751-4C40-AD77-9F1E6C96F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70332" y="3952551"/>
            <a:ext cx="1161410" cy="2139715"/>
          </a:xfrm>
          <a:prstGeom prst="rect">
            <a:avLst/>
          </a:prstGeom>
        </p:spPr>
      </p:pic>
      <p:sp>
        <p:nvSpPr>
          <p:cNvPr id="79" name="CaixaDeTexto 78">
            <a:extLst>
              <a:ext uri="{FF2B5EF4-FFF2-40B4-BE49-F238E27FC236}">
                <a16:creationId xmlns:a16="http://schemas.microsoft.com/office/drawing/2014/main" id="{6DD524AE-98DC-42EF-9005-1770519EDC0E}"/>
              </a:ext>
            </a:extLst>
          </p:cNvPr>
          <p:cNvSpPr txBox="1"/>
          <p:nvPr/>
        </p:nvSpPr>
        <p:spPr>
          <a:xfrm>
            <a:off x="9812201" y="6377421"/>
            <a:ext cx="52683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EF80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800" b="1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COMO FUNCIONA </a:t>
            </a:r>
            <a:r>
              <a:rPr lang="en-US" sz="2800" b="1" dirty="0">
                <a:solidFill>
                  <a:srgbClr val="EF80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TORRE DE CONTROLE LOGÍSTICO?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6336069F-64AA-4686-AEAF-E5B5D7AD2C2D}"/>
              </a:ext>
            </a:extLst>
          </p:cNvPr>
          <p:cNvSpPr txBox="1"/>
          <p:nvPr/>
        </p:nvSpPr>
        <p:spPr>
          <a:xfrm>
            <a:off x="8713329" y="7620782"/>
            <a:ext cx="704840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32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torre usa tecnologia </a:t>
            </a:r>
            <a:r>
              <a:rPr lang="pt-BR" sz="32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atualizar informações de forma automatizada, com rastreabilidade, padronização</a:t>
            </a:r>
            <a:r>
              <a:rPr lang="pt-BR" sz="3200" dirty="0">
                <a:solidFill>
                  <a:srgbClr val="1F1F1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soluções efetivas para o controle </a:t>
            </a:r>
            <a:r>
              <a:rPr lang="pt-BR" sz="32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completo do circuito logístico.</a:t>
            </a:r>
          </a:p>
          <a:p>
            <a:pPr marL="457200" indent="-457200" algn="just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3200" dirty="0">
                <a:solidFill>
                  <a:srgbClr val="1F1F1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Tudo em uma única plataforma</a:t>
            </a:r>
          </a:p>
          <a:p>
            <a:pPr marL="457200" indent="-457200" algn="just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32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Centralização de processos</a:t>
            </a:r>
          </a:p>
          <a:p>
            <a:pPr marL="457200" indent="-457200" algn="just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3200" dirty="0">
                <a:solidFill>
                  <a:srgbClr val="1F1F1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Gera indicadores</a:t>
            </a:r>
            <a:endParaRPr lang="pt-BR" sz="3200" i="0" u="none" strike="noStrike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81" name="Gráfico 80">
            <a:extLst>
              <a:ext uri="{FF2B5EF4-FFF2-40B4-BE49-F238E27FC236}">
                <a16:creationId xmlns:a16="http://schemas.microsoft.com/office/drawing/2014/main" id="{434492DF-17A4-4136-A234-516D2B0BA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20305" y="3956075"/>
            <a:ext cx="1161410" cy="2139715"/>
          </a:xfrm>
          <a:prstGeom prst="rect">
            <a:avLst/>
          </a:prstGeom>
        </p:spPr>
      </p:pic>
      <p:sp>
        <p:nvSpPr>
          <p:cNvPr id="82" name="CaixaDeTexto 81">
            <a:extLst>
              <a:ext uri="{FF2B5EF4-FFF2-40B4-BE49-F238E27FC236}">
                <a16:creationId xmlns:a16="http://schemas.microsoft.com/office/drawing/2014/main" id="{CF938E08-774D-421D-AEC2-9145281859F5}"/>
              </a:ext>
            </a:extLst>
          </p:cNvPr>
          <p:cNvSpPr txBox="1"/>
          <p:nvPr/>
        </p:nvSpPr>
        <p:spPr>
          <a:xfrm>
            <a:off x="16905017" y="6380946"/>
            <a:ext cx="59919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6B3088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QUAIS OS BENEFÍCIOS </a:t>
            </a:r>
            <a:r>
              <a:rPr lang="en-US" sz="2800" b="1" dirty="0">
                <a:solidFill>
                  <a:srgbClr val="EF802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 TORRE DE CONTROLE LOGÍSTICO?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C11F647F-1285-4760-9113-CD04037E4396}"/>
              </a:ext>
            </a:extLst>
          </p:cNvPr>
          <p:cNvSpPr txBox="1"/>
          <p:nvPr/>
        </p:nvSpPr>
        <p:spPr>
          <a:xfrm>
            <a:off x="17016536" y="7594652"/>
            <a:ext cx="6591866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32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Redução dos custos</a:t>
            </a:r>
          </a:p>
          <a:p>
            <a:pPr marL="457200" indent="-457200" algn="just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32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Acompanhe em tempo real</a:t>
            </a:r>
          </a:p>
          <a:p>
            <a:pPr marL="457200" indent="-457200" algn="just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32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Análise de indicadores</a:t>
            </a:r>
          </a:p>
          <a:p>
            <a:pPr marL="457200" indent="-457200" algn="just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32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Tempo médio das entregas;</a:t>
            </a:r>
          </a:p>
          <a:p>
            <a:pPr marL="457200" indent="-457200" algn="just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32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Número de falhas na entrega;</a:t>
            </a:r>
          </a:p>
          <a:p>
            <a:pPr marL="457200" indent="-457200" algn="just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32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Jornada dos motoristas;</a:t>
            </a:r>
          </a:p>
          <a:p>
            <a:pPr marL="457200" indent="-457200" algn="just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32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Entregas programadas x realizadas;</a:t>
            </a:r>
          </a:p>
          <a:p>
            <a:pPr marL="457200" indent="-457200" algn="just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r>
              <a:rPr lang="pt-BR" sz="320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Distância percorrida, de toda operação ou veículo </a:t>
            </a:r>
            <a:r>
              <a:rPr lang="pt-BR" sz="3200" b="1" i="0" u="none" strike="noStrike" dirty="0">
                <a:solidFill>
                  <a:srgbClr val="6B308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 MUITO MAIS</a:t>
            </a:r>
          </a:p>
          <a:p>
            <a:pPr marL="457200" indent="-457200" algn="just" rtl="0" fontAlgn="base">
              <a:buClr>
                <a:srgbClr val="6B3088"/>
              </a:buClr>
              <a:buFont typeface="Wingdings" panose="05000000000000000000" pitchFamily="2" charset="2"/>
              <a:buChar char="§"/>
            </a:pPr>
            <a:endParaRPr lang="pt-BR" sz="3200" i="0" u="none" strike="noStrike" dirty="0">
              <a:solidFill>
                <a:srgbClr val="1F1F1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862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73" grpId="0"/>
      <p:bldP spid="74" grpId="0"/>
      <p:bldP spid="79" grpId="0"/>
      <p:bldP spid="80" grpId="0"/>
      <p:bldP spid="82" grpId="0"/>
      <p:bldP spid="8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iDESIGN - color 1">
      <a:dk1>
        <a:srgbClr val="292729"/>
      </a:dk1>
      <a:lt1>
        <a:srgbClr val="FDFCFF"/>
      </a:lt1>
      <a:dk2>
        <a:srgbClr val="292729"/>
      </a:dk2>
      <a:lt2>
        <a:srgbClr val="EDEAF0"/>
      </a:lt2>
      <a:accent1>
        <a:srgbClr val="DAD7DD"/>
      </a:accent1>
      <a:accent2>
        <a:srgbClr val="03DEB1"/>
      </a:accent2>
      <a:accent3>
        <a:srgbClr val="03DEB1"/>
      </a:accent3>
      <a:accent4>
        <a:srgbClr val="03DEB1"/>
      </a:accent4>
      <a:accent5>
        <a:srgbClr val="03DEB1"/>
      </a:accent5>
      <a:accent6>
        <a:srgbClr val="03DEB1"/>
      </a:accent6>
      <a:hlink>
        <a:srgbClr val="03DEB1"/>
      </a:hlink>
      <a:folHlink>
        <a:srgbClr val="03DEB1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25400" algn="ctr" rotWithShape="0">
            <a:srgbClr val="000000">
              <a:alpha val="50000"/>
            </a:srgbClr>
          </a:outerShdw>
        </a:effectLst>
      </a:spPr>
      <a:bodyPr vert="horz" wrap="square" lIns="38100" tIns="38100" rIns="38100" bIns="381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000" b="0" i="0" u="none" strike="noStrike" cap="none" normalizeH="0" baseline="0">
            <a:ln>
              <a:noFill/>
            </a:ln>
            <a:solidFill>
              <a:srgbClr val="74808C"/>
            </a:solidFill>
            <a:effectLst/>
            <a:latin typeface="Poppins" charset="0"/>
            <a:ea typeface="Poppins" charset="0"/>
            <a:cs typeface="Poppins" charset="0"/>
            <a:sym typeface="Poppi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12700" cap="flat" cmpd="sng" algn="ctr">
          <a:solidFill>
            <a:srgbClr val="000000"/>
          </a:solidFill>
          <a:prstDash val="solid"/>
          <a:miter lim="400000"/>
          <a:headEnd type="none" w="med" len="med"/>
          <a:tailEnd type="none" w="med" len="med"/>
        </a:ln>
        <a:effectLst>
          <a:outerShdw blurRad="25400" algn="ctr" rotWithShape="0">
            <a:srgbClr val="000000">
              <a:alpha val="50000"/>
            </a:srgbClr>
          </a:outerShdw>
        </a:effectLst>
      </a:spPr>
      <a:bodyPr vert="horz" wrap="square" lIns="38100" tIns="38100" rIns="38100" bIns="38100" numCol="1" anchor="ctr" anchorCtr="0" compatLnSpc="1">
        <a:prstTxWarp prst="textNoShape">
          <a:avLst/>
        </a:prstTxWarp>
        <a:spAutoFit/>
      </a:bodyPr>
      <a:lstStyle>
        <a:defPPr marL="0" marR="0" indent="0" algn="l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x-none" altLang="x-none" sz="2000" b="0" i="0" u="none" strike="noStrike" cap="none" normalizeH="0" baseline="0">
            <a:ln>
              <a:noFill/>
            </a:ln>
            <a:solidFill>
              <a:srgbClr val="74808C"/>
            </a:solidFill>
            <a:effectLst/>
            <a:latin typeface="Poppins" charset="0"/>
            <a:ea typeface="Poppins" charset="0"/>
            <a:cs typeface="Poppins" charset="0"/>
            <a:sym typeface="Poppins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13500</TotalTime>
  <Words>1352</Words>
  <Application>Microsoft Office PowerPoint</Application>
  <PresentationFormat>Personalizar</PresentationFormat>
  <Paragraphs>244</Paragraphs>
  <Slides>22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5" baseType="lpstr">
      <vt:lpstr>Arial</vt:lpstr>
      <vt:lpstr>Helvetica Light</vt:lpstr>
      <vt:lpstr>Helvetica Neue</vt:lpstr>
      <vt:lpstr>Montserrat</vt:lpstr>
      <vt:lpstr>Montserrat Semi</vt:lpstr>
      <vt:lpstr>Open Sans</vt:lpstr>
      <vt:lpstr>Poppins</vt:lpstr>
      <vt:lpstr>Poppins ExtraBold</vt:lpstr>
      <vt:lpstr>Poppins Light</vt:lpstr>
      <vt:lpstr>Poppins Medium</vt:lpstr>
      <vt:lpstr>Roboto</vt:lpstr>
      <vt:lpstr>Wingdings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Tatiana Bagdonas</dc:creator>
  <cp:lastModifiedBy>Diego Goncalves Rodrigues</cp:lastModifiedBy>
  <cp:revision>465</cp:revision>
  <dcterms:modified xsi:type="dcterms:W3CDTF">2021-07-20T18:58:10Z</dcterms:modified>
</cp:coreProperties>
</file>